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256" r:id="rId5"/>
    <p:sldId id="2439" r:id="rId6"/>
    <p:sldId id="260" r:id="rId7"/>
    <p:sldId id="2440" r:id="rId8"/>
    <p:sldId id="2442" r:id="rId9"/>
    <p:sldId id="2444" r:id="rId10"/>
    <p:sldId id="2446" r:id="rId11"/>
    <p:sldId id="2447" r:id="rId12"/>
    <p:sldId id="2465" r:id="rId13"/>
    <p:sldId id="2466" r:id="rId14"/>
    <p:sldId id="2467" r:id="rId15"/>
    <p:sldId id="258" r:id="rId16"/>
    <p:sldId id="2448" r:id="rId17"/>
    <p:sldId id="2443" r:id="rId18"/>
    <p:sldId id="2449" r:id="rId19"/>
    <p:sldId id="2445" r:id="rId20"/>
    <p:sldId id="2450" r:id="rId21"/>
    <p:sldId id="2451" r:id="rId22"/>
    <p:sldId id="2452" r:id="rId23"/>
    <p:sldId id="2468" r:id="rId24"/>
    <p:sldId id="2453" r:id="rId25"/>
    <p:sldId id="2454" r:id="rId26"/>
    <p:sldId id="2455" r:id="rId27"/>
    <p:sldId id="2456" r:id="rId28"/>
    <p:sldId id="2457" r:id="rId29"/>
    <p:sldId id="2458" r:id="rId30"/>
    <p:sldId id="2459" r:id="rId31"/>
    <p:sldId id="2460" r:id="rId32"/>
    <p:sldId id="2461" r:id="rId33"/>
    <p:sldId id="2462" r:id="rId34"/>
    <p:sldId id="2463" r:id="rId35"/>
    <p:sldId id="2464" r:id="rId36"/>
    <p:sldId id="244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F400"/>
    <a:srgbClr val="05EE55"/>
    <a:srgbClr val="038B30"/>
    <a:srgbClr val="2F3342"/>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48" autoAdjust="0"/>
  </p:normalViewPr>
  <p:slideViewPr>
    <p:cSldViewPr snapToGrid="0">
      <p:cViewPr varScale="1">
        <p:scale>
          <a:sx n="82" d="100"/>
          <a:sy n="82" d="100"/>
        </p:scale>
        <p:origin x="720" y="67"/>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2/15/2024</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3</a:t>
            </a:fld>
            <a:endParaRPr lang="en-US" dirty="0"/>
          </a:p>
        </p:txBody>
      </p:sp>
    </p:spTree>
    <p:extLst>
      <p:ext uri="{BB962C8B-B14F-4D97-AF65-F5344CB8AC3E}">
        <p14:creationId xmlns:p14="http://schemas.microsoft.com/office/powerpoint/2010/main" val="174446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4</a:t>
            </a:fld>
            <a:endParaRPr lang="en-US" dirty="0"/>
          </a:p>
        </p:txBody>
      </p:sp>
    </p:spTree>
    <p:extLst>
      <p:ext uri="{BB962C8B-B14F-4D97-AF65-F5344CB8AC3E}">
        <p14:creationId xmlns:p14="http://schemas.microsoft.com/office/powerpoint/2010/main" val="2353108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3815244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a:t>Click to edit Master text styles</a:t>
            </a:r>
          </a:p>
        </p:txBody>
      </p:sp>
      <p:sp>
        <p:nvSpPr>
          <p:cNvPr id="15" name="Content Placeholder 5">
            <a:extLst>
              <a:ext uri="{FF2B5EF4-FFF2-40B4-BE49-F238E27FC236}">
                <a16:creationId xmlns:a16="http://schemas.microsoft.com/office/drawing/2014/main"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a:t>Click to 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1696335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27291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9817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805804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8571B4-4133-4DE5-AD8F-A341842CBE58}"/>
              </a:ext>
            </a:extLst>
          </p:cNvPr>
          <p:cNvSpPr>
            <a:spLocks noGrp="1"/>
          </p:cNvSpPr>
          <p:nvPr>
            <p:ph type="ftr" sz="quarter" idx="10"/>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39C200B3-102B-4BB6-AEB0-D99EE027F096}"/>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6AADF661-E593-4423-A8A8-F22C94390782}"/>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2877C5F-FF39-4400-9C13-0D7F04A0C78F}"/>
              </a:ext>
            </a:extLst>
          </p:cNvPr>
          <p:cNvSpPr/>
          <p:nvPr userDrawn="1"/>
        </p:nvSpPr>
        <p:spPr>
          <a:xfrm>
            <a:off x="6727371" y="54430"/>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15311BA1-4F61-4FA7-9C20-685B3689CAEF}"/>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808000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Add a Footer</a:t>
            </a:r>
          </a:p>
        </p:txBody>
      </p:sp>
      <p:sp>
        <p:nvSpPr>
          <p:cNvPr id="9" name="Rectangle: Single Corner Snipped 8">
            <a:extLst>
              <a:ext uri="{FF2B5EF4-FFF2-40B4-BE49-F238E27FC236}">
                <a16:creationId xmlns:a16="http://schemas.microsoft.com/office/drawing/2014/main" id="{7166C798-72CE-4F2D-9A04-013F24A2659F}"/>
              </a:ext>
            </a:extLst>
          </p:cNvPr>
          <p:cNvSpPr/>
          <p:nvPr userDrawn="1"/>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Slide Number Placeholder 5">
            <a:extLst>
              <a:ext uri="{FF2B5EF4-FFF2-40B4-BE49-F238E27FC236}">
                <a16:creationId xmlns:a16="http://schemas.microsoft.com/office/drawing/2014/main"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3" r:id="rId7"/>
    <p:sldLayoutId id="2147483669" r:id="rId8"/>
    <p:sldLayoutId id="2147483666" r:id="rId9"/>
    <p:sldLayoutId id="2147483670" r:id="rId10"/>
    <p:sldLayoutId id="2147483667" r:id="rId11"/>
    <p:sldLayoutId id="2147483668" r:id="rId12"/>
    <p:sldLayoutId id="2147483665" r:id="rId13"/>
    <p:sldLayoutId id="2147483671" r:id="rId14"/>
    <p:sldLayoutId id="2147483655" r:id="rId15"/>
  </p:sldLayoutIdLst>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jp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of a roof">
            <a:extLst>
              <a:ext uri="{FF2B5EF4-FFF2-40B4-BE49-F238E27FC236}">
                <a16:creationId xmlns:a16="http://schemas.microsoft.com/office/drawing/2014/main" id="{01F590AB-1AF1-489D-B942-2800AE8629C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 uri="{C183D7F6-B498-43B3-948B-1728B52AA6E4}">
                <adec:decorative xmlns:adec="http://schemas.microsoft.com/office/drawing/2017/decorative" val="1"/>
              </a:ext>
            </a:extLst>
          </p:cNvPr>
          <p:cNvSpPr/>
          <p:nvPr/>
        </p:nvSpPr>
        <p:spPr>
          <a:xfrm>
            <a:off x="-71015" y="0"/>
            <a:ext cx="12263015"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206829" y="212211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 uri="{C183D7F6-B498-43B3-948B-1728B52AA6E4}">
                  <adec:decorative xmlns:adec="http://schemas.microsoft.com/office/drawing/2017/decorative" val="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CBF662F-A198-4AD3-8EBC-0EC9A52B2994}"/>
                </a:ext>
                <a:ext uri="{C183D7F6-B498-43B3-948B-1728B52AA6E4}">
                  <adec:decorative xmlns:adec="http://schemas.microsoft.com/office/drawing/2017/decorative"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925286" y="2238426"/>
            <a:ext cx="6475341" cy="1508126"/>
          </a:xfrm>
        </p:spPr>
        <p:txBody>
          <a:bodyPr/>
          <a:lstStyle/>
          <a:p>
            <a:r>
              <a:rPr lang="en-US" dirty="0"/>
              <a:t>In the name of god  </a:t>
            </a:r>
          </a:p>
        </p:txBody>
      </p:sp>
      <p:sp>
        <p:nvSpPr>
          <p:cNvPr id="7" name="Subtitle 6">
            <a:extLst>
              <a:ext uri="{FF2B5EF4-FFF2-40B4-BE49-F238E27FC236}">
                <a16:creationId xmlns:a16="http://schemas.microsoft.com/office/drawing/2014/main" id="{9935280A-EBD5-4EFA-81A0-313C85F987EC}"/>
              </a:ext>
            </a:extLst>
          </p:cNvPr>
          <p:cNvSpPr>
            <a:spLocks noGrp="1"/>
          </p:cNvSpPr>
          <p:nvPr>
            <p:ph type="subTitle" idx="1"/>
          </p:nvPr>
        </p:nvSpPr>
        <p:spPr/>
        <p:txBody>
          <a:bodyPr>
            <a:normAutofit fontScale="25000" lnSpcReduction="20000"/>
          </a:bodyPr>
          <a:lstStyle/>
          <a:p>
            <a:r>
              <a:rPr lang="en-US" sz="7200" dirty="0"/>
              <a:t> </a:t>
            </a:r>
            <a:r>
              <a:rPr lang="fa-IR" sz="8000" dirty="0"/>
              <a:t>پروژه طراحی معماری  </a:t>
            </a:r>
          </a:p>
          <a:p>
            <a:r>
              <a:rPr lang="fa-IR" sz="11200" dirty="0"/>
              <a:t>استاد دهقان</a:t>
            </a:r>
          </a:p>
          <a:p>
            <a:r>
              <a:rPr lang="fa-IR" sz="12800" dirty="0"/>
              <a:t>امیرپویا هادیزاده یزدی</a:t>
            </a:r>
            <a:endParaRPr lang="en-US" sz="12800" dirty="0"/>
          </a:p>
        </p:txBody>
      </p:sp>
    </p:spTree>
    <p:extLst>
      <p:ext uri="{BB962C8B-B14F-4D97-AF65-F5344CB8AC3E}">
        <p14:creationId xmlns:p14="http://schemas.microsoft.com/office/powerpoint/2010/main" val="250621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44F622-EA87-459C-B80C-4742F0A36943}"/>
              </a:ext>
            </a:extLst>
          </p:cNvPr>
          <p:cNvSpPr>
            <a:spLocks noGrp="1"/>
          </p:cNvSpPr>
          <p:nvPr>
            <p:ph type="ftr" sz="quarter" idx="14"/>
          </p:nvPr>
        </p:nvSpPr>
        <p:spPr/>
        <p:txBody>
          <a:bodyPr/>
          <a:lstStyle/>
          <a:p>
            <a:r>
              <a:rPr lang="en-US" dirty="0"/>
              <a:t>Add a Footer</a:t>
            </a:r>
          </a:p>
        </p:txBody>
      </p:sp>
      <p:sp>
        <p:nvSpPr>
          <p:cNvPr id="4" name="Text Placeholder 3">
            <a:extLst>
              <a:ext uri="{FF2B5EF4-FFF2-40B4-BE49-F238E27FC236}">
                <a16:creationId xmlns:a16="http://schemas.microsoft.com/office/drawing/2014/main" id="{0A9DA416-A3DE-4482-B730-568CD56FFB7F}"/>
              </a:ext>
            </a:extLst>
          </p:cNvPr>
          <p:cNvSpPr>
            <a:spLocks noGrp="1"/>
          </p:cNvSpPr>
          <p:nvPr>
            <p:ph type="body" sz="half" idx="2"/>
          </p:nvPr>
        </p:nvSpPr>
        <p:spPr>
          <a:xfrm>
            <a:off x="957943" y="1735495"/>
            <a:ext cx="5138057" cy="4208106"/>
          </a:xfrm>
        </p:spPr>
        <p:txBody>
          <a:bodyPr>
            <a:normAutofit fontScale="92500"/>
          </a:bodyPr>
          <a:lstStyle/>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عرض و ارتفاع هر کدام از پنجره ها نباید از </a:t>
            </a:r>
            <a:r>
              <a:rPr lang="fa-IR" sz="1600" dirty="0">
                <a:effectLst/>
                <a:latin typeface="Calibri" panose="020F0502020204030204" pitchFamily="34" charset="0"/>
                <a:ea typeface="Calibri" panose="020F0502020204030204" pitchFamily="34" charset="0"/>
                <a:cs typeface="Arial" panose="020B0604020202020204" pitchFamily="34" charset="0"/>
              </a:rPr>
              <a:t>۴۵۰</a:t>
            </a:r>
            <a:r>
              <a:rPr lang="ar-SA" sz="1600" dirty="0">
                <a:effectLst/>
                <a:latin typeface="Calibri" panose="020F0502020204030204" pitchFamily="34" charset="0"/>
                <a:ea typeface="Calibri" panose="020F0502020204030204" pitchFamily="34" charset="0"/>
                <a:cs typeface="Arial" panose="020B0604020202020204" pitchFamily="34" charset="0"/>
              </a:rPr>
              <a:t> میلی متر کمتر باشند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 ارتفاع قسمت زیرین درب پنجره که باز می شود نباید از </a:t>
            </a:r>
            <a:r>
              <a:rPr lang="fa-IR" sz="1600" dirty="0">
                <a:effectLst/>
                <a:latin typeface="Calibri" panose="020F0502020204030204" pitchFamily="34" charset="0"/>
                <a:ea typeface="Calibri" panose="020F0502020204030204" pitchFamily="34" charset="0"/>
                <a:cs typeface="Arial" panose="020B0604020202020204" pitchFamily="34" charset="0"/>
              </a:rPr>
              <a:t>۱۱۰۰</a:t>
            </a:r>
            <a:r>
              <a:rPr lang="ar-SA" sz="1600" dirty="0">
                <a:effectLst/>
                <a:latin typeface="Calibri" panose="020F0502020204030204" pitchFamily="34" charset="0"/>
                <a:ea typeface="Calibri" panose="020F0502020204030204" pitchFamily="34" charset="0"/>
                <a:cs typeface="Arial" panose="020B0604020202020204" pitchFamily="34" charset="0"/>
              </a:rPr>
              <a:t> میلی متر از سطح کف بیشتر باشد</a:t>
            </a:r>
            <a:r>
              <a:rPr lang="en-US" sz="1600" dirty="0">
                <a:effectLst/>
                <a:latin typeface="Calibri" panose="020F0502020204030204" pitchFamily="34" charset="0"/>
                <a:ea typeface="Calibri" panose="020F0502020204030204" pitchFamily="34" charset="0"/>
                <a:cs typeface="Arial" panose="020B0604020202020204" pitchFamily="34" charset="0"/>
              </a:rPr>
              <a:t>.</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  </a:t>
            </a:r>
            <a:r>
              <a:rPr lang="ar-SA" sz="1600" dirty="0">
                <a:effectLst/>
                <a:latin typeface="Calibri" panose="020F0502020204030204" pitchFamily="34" charset="0"/>
                <a:ea typeface="Calibri" panose="020F0502020204030204" pitchFamily="34" charset="0"/>
                <a:cs typeface="Arial" panose="020B0604020202020204" pitchFamily="34" charset="0"/>
              </a:rPr>
              <a:t>فقط یک پنجره در هر اتاق به طور کلی مورد نیاز است</a:t>
            </a:r>
            <a:r>
              <a:rPr lang="en-US" sz="1600" dirty="0">
                <a:effectLst/>
                <a:latin typeface="Calibri" panose="020F0502020204030204" pitchFamily="34" charset="0"/>
                <a:ea typeface="Calibri" panose="020F0502020204030204" pitchFamily="34" charset="0"/>
                <a:cs typeface="Arial" panose="020B0604020202020204" pitchFamily="34" charset="0"/>
              </a:rPr>
              <a:t>.</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اگر از فضای آشپزخانه علاوه بر پخت و پز، برای صرف غذا نیز استفاده شود، براساس</a:t>
            </a:r>
            <a:r>
              <a:rPr lang="en-US" sz="1600" dirty="0">
                <a:effectLst/>
                <a:latin typeface="Calibri" panose="020F0502020204030204" pitchFamily="34" charset="0"/>
                <a:ea typeface="Calibri" panose="020F0502020204030204" pitchFamily="34" charset="0"/>
                <a:cs typeface="Arial" panose="020B0604020202020204" pitchFamily="34" charset="0"/>
              </a:rPr>
              <a:t> </a:t>
            </a:r>
            <a:r>
              <a:rPr lang="en-US" sz="1600" b="1" dirty="0">
                <a:effectLst/>
                <a:latin typeface="Calibri" panose="020F0502020204030204" pitchFamily="34" charset="0"/>
                <a:ea typeface="Calibri" panose="020F0502020204030204" pitchFamily="34" charset="0"/>
                <a:cs typeface="Arial" panose="020B0604020202020204" pitchFamily="34" charset="0"/>
              </a:rPr>
              <a:t> </a:t>
            </a:r>
            <a:r>
              <a:rPr lang="ar-SA" sz="1600" dirty="0">
                <a:effectLst/>
                <a:latin typeface="Calibri" panose="020F0502020204030204" pitchFamily="34" charset="0"/>
                <a:ea typeface="Calibri" panose="020F0502020204030204" pitchFamily="34" charset="0"/>
                <a:cs typeface="Arial" panose="020B0604020202020204" pitchFamily="34" charset="0"/>
              </a:rPr>
              <a:t>باید حداقل مساحت استاندارد آشپزخانه، </a:t>
            </a:r>
            <a:r>
              <a:rPr lang="fa-IR" sz="1600" dirty="0">
                <a:effectLst/>
                <a:latin typeface="Calibri" panose="020F0502020204030204" pitchFamily="34" charset="0"/>
                <a:ea typeface="Calibri" panose="020F0502020204030204" pitchFamily="34" charset="0"/>
                <a:cs typeface="Arial" panose="020B0604020202020204" pitchFamily="34" charset="0"/>
              </a:rPr>
              <a:t>۷</a:t>
            </a:r>
            <a:r>
              <a:rPr lang="en-US" sz="1600" dirty="0">
                <a:effectLst/>
                <a:latin typeface="Calibri" panose="020F0502020204030204" pitchFamily="34" charset="0"/>
                <a:ea typeface="Calibri" panose="020F0502020204030204" pitchFamily="34" charset="0"/>
                <a:cs typeface="Arial" panose="020B0604020202020204" pitchFamily="34" charset="0"/>
              </a:rPr>
              <a:t>.</a:t>
            </a:r>
            <a:r>
              <a:rPr lang="fa-IR" sz="1600" dirty="0">
                <a:effectLst/>
                <a:latin typeface="Calibri" panose="020F0502020204030204" pitchFamily="34" charset="0"/>
                <a:ea typeface="Calibri" panose="020F0502020204030204" pitchFamily="34" charset="0"/>
                <a:cs typeface="Arial" panose="020B0604020202020204" pitchFamily="34" charset="0"/>
              </a:rPr>
              <a:t>۵</a:t>
            </a:r>
            <a:r>
              <a:rPr lang="ar-SA" sz="1600" dirty="0">
                <a:effectLst/>
                <a:latin typeface="Calibri" panose="020F0502020204030204" pitchFamily="34" charset="0"/>
                <a:ea typeface="Calibri" panose="020F0502020204030204" pitchFamily="34" charset="0"/>
                <a:cs typeface="Arial" panose="020B0604020202020204" pitchFamily="34" charset="0"/>
              </a:rPr>
              <a:t> متر مربع در نظر گرفته شود</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 </a:t>
            </a:r>
            <a:r>
              <a:rPr lang="en-US" sz="1600" dirty="0">
                <a:effectLst/>
                <a:latin typeface="Calibri" panose="020F0502020204030204" pitchFamily="34" charset="0"/>
                <a:ea typeface="Calibri" panose="020F0502020204030204" pitchFamily="34" charset="0"/>
                <a:cs typeface="Arial" panose="020B0604020202020204" pitchFamily="34" charset="0"/>
              </a:rPr>
              <a:t> </a:t>
            </a:r>
            <a:r>
              <a:rPr lang="ar-SA" sz="1600" dirty="0">
                <a:effectLst/>
                <a:latin typeface="Calibri" panose="020F0502020204030204" pitchFamily="34" charset="0"/>
                <a:ea typeface="Calibri" panose="020F0502020204030204" pitchFamily="34" charset="0"/>
                <a:cs typeface="Arial" panose="020B0604020202020204" pitchFamily="34" charset="0"/>
              </a:rPr>
              <a:t>حداقل ارتفاع سقف آشپزخانه مسکونی میبایست </a:t>
            </a:r>
            <a:r>
              <a:rPr lang="fa-IR" sz="1600" dirty="0">
                <a:effectLst/>
                <a:latin typeface="Calibri" panose="020F0502020204030204" pitchFamily="34" charset="0"/>
                <a:ea typeface="Calibri" panose="020F0502020204030204" pitchFamily="34" charset="0"/>
                <a:cs typeface="Arial" panose="020B0604020202020204" pitchFamily="34" charset="0"/>
              </a:rPr>
              <a:t>۲</a:t>
            </a:r>
            <a:r>
              <a:rPr lang="en-US" sz="1600" dirty="0">
                <a:effectLst/>
                <a:latin typeface="Calibri" panose="020F0502020204030204" pitchFamily="34" charset="0"/>
                <a:ea typeface="Calibri" panose="020F0502020204030204" pitchFamily="34" charset="0"/>
                <a:cs typeface="Arial" panose="020B0604020202020204" pitchFamily="34" charset="0"/>
              </a:rPr>
              <a:t>.</a:t>
            </a:r>
            <a:r>
              <a:rPr lang="fa-IR" sz="1600" dirty="0">
                <a:effectLst/>
                <a:latin typeface="Calibri" panose="020F0502020204030204" pitchFamily="34" charset="0"/>
                <a:ea typeface="Calibri" panose="020F0502020204030204" pitchFamily="34" charset="0"/>
                <a:cs typeface="Arial" panose="020B0604020202020204" pitchFamily="34" charset="0"/>
              </a:rPr>
              <a:t>۴</a:t>
            </a:r>
            <a:r>
              <a:rPr lang="ar-SA" sz="1600" dirty="0">
                <a:effectLst/>
                <a:latin typeface="Calibri" panose="020F0502020204030204" pitchFamily="34" charset="0"/>
                <a:ea typeface="Calibri" panose="020F0502020204030204" pitchFamily="34" charset="0"/>
                <a:cs typeface="Arial" panose="020B0604020202020204" pitchFamily="34" charset="0"/>
              </a:rPr>
              <a:t> متر باشد</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r>
              <a:rPr lang="fa-IR" dirty="0"/>
              <a:t> </a:t>
            </a:r>
            <a:r>
              <a:rPr lang="fa-IR" sz="1600" dirty="0">
                <a:effectLst/>
              </a:rPr>
              <a:t>طبق ابعاد استاندارد در حمام لازم است فضای اطراف دوش حداقل ۸۱ در ۸۱ سانتی‌متر باشد اما بهترین اندازه برای فضای دوش ۹۱ در ۹۱ سانتی‌متر است.</a:t>
            </a:r>
          </a:p>
          <a:p>
            <a:pPr algn="r"/>
            <a:r>
              <a:rPr lang="fa-IR" dirty="0"/>
              <a:t>حداقل ارتفاع پارکینگ 2/4 متر می باشد</a:t>
            </a:r>
            <a:endParaRPr lang="en-US" dirty="0"/>
          </a:p>
        </p:txBody>
      </p:sp>
      <p:sp>
        <p:nvSpPr>
          <p:cNvPr id="5" name="Title 4">
            <a:extLst>
              <a:ext uri="{FF2B5EF4-FFF2-40B4-BE49-F238E27FC236}">
                <a16:creationId xmlns:a16="http://schemas.microsoft.com/office/drawing/2014/main" id="{F87BBF39-1074-4E8F-A578-CF739F59A1D5}"/>
              </a:ext>
            </a:extLst>
          </p:cNvPr>
          <p:cNvSpPr>
            <a:spLocks noGrp="1"/>
          </p:cNvSpPr>
          <p:nvPr>
            <p:ph type="title"/>
          </p:nvPr>
        </p:nvSpPr>
        <p:spPr>
          <a:xfrm>
            <a:off x="1458685" y="538065"/>
            <a:ext cx="5138057" cy="979308"/>
          </a:xfrm>
        </p:spPr>
        <p:txBody>
          <a:bodyPr/>
          <a:lstStyle/>
          <a:p>
            <a:pPr algn="r"/>
            <a:r>
              <a:rPr kumimoji="0" lang="fa-IR" sz="3200" b="1" i="0" u="none" strike="noStrike" kern="1200" cap="all" spc="0" normalizeH="0" baseline="0" noProof="0" dirty="0">
                <a:ln>
                  <a:noFill/>
                </a:ln>
                <a:solidFill>
                  <a:prstClr val="white"/>
                </a:solidFill>
                <a:effectLst/>
                <a:uLnTx/>
                <a:uFillTx/>
                <a:latin typeface="Calibri"/>
                <a:ea typeface="+mj-ea"/>
                <a:cs typeface="+mj-cs"/>
              </a:rPr>
              <a:t>برخی از ضوابط:</a:t>
            </a:r>
            <a:endParaRPr lang="en-US" dirty="0"/>
          </a:p>
        </p:txBody>
      </p:sp>
      <p:sp>
        <p:nvSpPr>
          <p:cNvPr id="6" name="Slide Number Placeholder 5">
            <a:extLst>
              <a:ext uri="{FF2B5EF4-FFF2-40B4-BE49-F238E27FC236}">
                <a16:creationId xmlns:a16="http://schemas.microsoft.com/office/drawing/2014/main" id="{2B728396-C813-4D5E-BC2B-4AEF85DAA1FD}"/>
              </a:ext>
            </a:extLst>
          </p:cNvPr>
          <p:cNvSpPr>
            <a:spLocks noGrp="1"/>
          </p:cNvSpPr>
          <p:nvPr>
            <p:ph type="sldNum" sz="quarter" idx="15"/>
          </p:nvPr>
        </p:nvSpPr>
        <p:spPr/>
        <p:txBody>
          <a:bodyPr/>
          <a:lstStyle/>
          <a:p>
            <a:fld id="{8C2E478F-E849-4A8C-AF1F-CBCC78A7CBFA}" type="slidenum">
              <a:rPr lang="en-US" smtClean="0"/>
              <a:pPr/>
              <a:t>10</a:t>
            </a:fld>
            <a:endParaRPr lang="en-US" dirty="0"/>
          </a:p>
        </p:txBody>
      </p:sp>
    </p:spTree>
    <p:extLst>
      <p:ext uri="{BB962C8B-B14F-4D97-AF65-F5344CB8AC3E}">
        <p14:creationId xmlns:p14="http://schemas.microsoft.com/office/powerpoint/2010/main" val="375840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063B9E-17FB-49E6-9CFA-EFD71FF2B593}"/>
              </a:ext>
            </a:extLst>
          </p:cNvPr>
          <p:cNvSpPr>
            <a:spLocks noGrp="1"/>
          </p:cNvSpPr>
          <p:nvPr>
            <p:ph type="ftr" sz="quarter" idx="14"/>
          </p:nvPr>
        </p:nvSpPr>
        <p:spPr/>
        <p:txBody>
          <a:bodyPr/>
          <a:lstStyle/>
          <a:p>
            <a:r>
              <a:rPr lang="en-US"/>
              <a:t>Add a Footer</a:t>
            </a:r>
            <a:endParaRPr lang="en-US" dirty="0"/>
          </a:p>
        </p:txBody>
      </p:sp>
      <p:sp>
        <p:nvSpPr>
          <p:cNvPr id="4" name="Text Placeholder 3">
            <a:extLst>
              <a:ext uri="{FF2B5EF4-FFF2-40B4-BE49-F238E27FC236}">
                <a16:creationId xmlns:a16="http://schemas.microsoft.com/office/drawing/2014/main" id="{1EF216FB-09C8-4411-B742-A301EB78685F}"/>
              </a:ext>
            </a:extLst>
          </p:cNvPr>
          <p:cNvSpPr>
            <a:spLocks noGrp="1"/>
          </p:cNvSpPr>
          <p:nvPr>
            <p:ph type="body" sz="half" idx="2"/>
          </p:nvPr>
        </p:nvSpPr>
        <p:spPr>
          <a:xfrm>
            <a:off x="957943" y="1614196"/>
            <a:ext cx="5138057" cy="4329405"/>
          </a:xfrm>
        </p:spPr>
        <p:txBody>
          <a:bodyPr>
            <a:normAutofit fontScale="85000" lnSpcReduction="20000"/>
          </a:bodyPr>
          <a:lstStyle/>
          <a:p>
            <a:pPr algn="r">
              <a:lnSpc>
                <a:spcPct val="107000"/>
              </a:lnSpc>
              <a:spcAft>
                <a:spcPts val="800"/>
              </a:spcAft>
            </a:pPr>
            <a:r>
              <a:rPr lang="fa-IR" dirty="0">
                <a:latin typeface="Calibri" panose="020F0502020204030204" pitchFamily="34" charset="0"/>
                <a:ea typeface="Calibri" panose="020F0502020204030204" pitchFamily="34" charset="0"/>
                <a:cs typeface="Arial" panose="020B0604020202020204" pitchFamily="34" charset="0"/>
              </a:rPr>
              <a:t>ارتفاع جان پناه از80 سانتی متر کمتر نباید باشد</a:t>
            </a:r>
          </a:p>
          <a:p>
            <a:pPr algn="r">
              <a:lnSpc>
                <a:spcPct val="107000"/>
              </a:lnSpc>
              <a:spcAft>
                <a:spcPts val="800"/>
              </a:spcAft>
            </a:pPr>
            <a:r>
              <a:rPr lang="fa-IR" sz="1600" dirty="0">
                <a:effectLst/>
                <a:latin typeface="Calibri" panose="020F0502020204030204" pitchFamily="34" charset="0"/>
                <a:ea typeface="Calibri" panose="020F0502020204030204" pitchFamily="34" charset="0"/>
                <a:cs typeface="Arial" panose="020B0604020202020204" pitchFamily="34" charset="0"/>
              </a:rPr>
              <a:t>کلیه قسمت های ساختمان که تشکیل پرتگاه میدهند باید به وسیله جان پناه یا نرده محافظت شوند</a:t>
            </a:r>
          </a:p>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حداقل ارتفاع سقف آشپزخانه مسکونی میبایست </a:t>
            </a:r>
            <a:r>
              <a:rPr lang="fa-IR" sz="1600" dirty="0">
                <a:effectLst/>
                <a:latin typeface="Calibri" panose="020F0502020204030204" pitchFamily="34" charset="0"/>
                <a:ea typeface="Calibri" panose="020F0502020204030204" pitchFamily="34" charset="0"/>
                <a:cs typeface="Arial" panose="020B0604020202020204" pitchFamily="34" charset="0"/>
              </a:rPr>
              <a:t>۲</a:t>
            </a:r>
            <a:r>
              <a:rPr lang="fa-IR" dirty="0">
                <a:latin typeface="Calibri" panose="020F0502020204030204" pitchFamily="34" charset="0"/>
                <a:ea typeface="Calibri" panose="020F0502020204030204" pitchFamily="34" charset="0"/>
                <a:cs typeface="Arial" panose="020B0604020202020204" pitchFamily="34" charset="0"/>
              </a:rPr>
              <a:t>.</a:t>
            </a:r>
            <a:r>
              <a:rPr lang="fa-IR" sz="1600" dirty="0">
                <a:effectLst/>
                <a:latin typeface="Calibri" panose="020F0502020204030204" pitchFamily="34" charset="0"/>
                <a:ea typeface="Calibri" panose="020F0502020204030204" pitchFamily="34" charset="0"/>
                <a:cs typeface="Arial" panose="020B0604020202020204" pitchFamily="34" charset="0"/>
              </a:rPr>
              <a:t>۴</a:t>
            </a:r>
            <a:r>
              <a:rPr lang="ar-SA" sz="1600" dirty="0">
                <a:effectLst/>
                <a:latin typeface="Calibri" panose="020F0502020204030204" pitchFamily="34" charset="0"/>
                <a:ea typeface="Calibri" panose="020F0502020204030204" pitchFamily="34" charset="0"/>
                <a:cs typeface="Arial" panose="020B0604020202020204" pitchFamily="34" charset="0"/>
              </a:rPr>
              <a:t> متر باشد</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حداقل ابعاد دستشویی 1*1.2 و ارتفاع آن 2.3 می باشد</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نور مورد نیاز:آشپزخانه – نشیمن- پذیرایی- اتاق خواب ها</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احداث بالکن  در گذر های کمتر از12 متر مقدور نمی باشد</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r>
              <a:rPr lang="fa-IR" dirty="0"/>
              <a:t>عرض ازاد برای عبور یک نفر از60 سانتی متر کمتر نیست</a:t>
            </a:r>
          </a:p>
          <a:p>
            <a:pPr algn="r"/>
            <a:r>
              <a:rPr lang="fa-IR" dirty="0"/>
              <a:t>معمولا ارتفاع در بالای 2 متر است</a:t>
            </a:r>
          </a:p>
          <a:p>
            <a:pPr algn="r"/>
            <a:r>
              <a:rPr lang="fa-IR" dirty="0"/>
              <a:t>حداقل عرض پله برای ساختمان های مسکونی یک ممیز دو دهم است</a:t>
            </a:r>
          </a:p>
          <a:p>
            <a:pPr algn="r"/>
            <a:r>
              <a:rPr lang="fa-IR" dirty="0"/>
              <a:t>در پارکینگ برای هر خودرو عرض 2/5 متر و طول 5 متر نیاز هست</a:t>
            </a:r>
            <a:endParaRPr lang="en-US" dirty="0"/>
          </a:p>
        </p:txBody>
      </p:sp>
      <p:sp>
        <p:nvSpPr>
          <p:cNvPr id="5" name="Title 4">
            <a:extLst>
              <a:ext uri="{FF2B5EF4-FFF2-40B4-BE49-F238E27FC236}">
                <a16:creationId xmlns:a16="http://schemas.microsoft.com/office/drawing/2014/main" id="{2CAFC5C8-8019-42F0-AB92-81F3FAE62A26}"/>
              </a:ext>
            </a:extLst>
          </p:cNvPr>
          <p:cNvSpPr>
            <a:spLocks noGrp="1"/>
          </p:cNvSpPr>
          <p:nvPr>
            <p:ph type="title"/>
          </p:nvPr>
        </p:nvSpPr>
        <p:spPr>
          <a:xfrm>
            <a:off x="2525488" y="424746"/>
            <a:ext cx="5138057" cy="979308"/>
          </a:xfrm>
        </p:spPr>
        <p:txBody>
          <a:bodyPr/>
          <a:lstStyle/>
          <a:p>
            <a:r>
              <a:rPr lang="fa-IR" dirty="0"/>
              <a:t>برخی از ضوابط: </a:t>
            </a:r>
            <a:endParaRPr lang="en-US" dirty="0"/>
          </a:p>
        </p:txBody>
      </p:sp>
      <p:sp>
        <p:nvSpPr>
          <p:cNvPr id="6" name="Slide Number Placeholder 5">
            <a:extLst>
              <a:ext uri="{FF2B5EF4-FFF2-40B4-BE49-F238E27FC236}">
                <a16:creationId xmlns:a16="http://schemas.microsoft.com/office/drawing/2014/main" id="{4ABB23E6-E640-45F1-8D25-B18209A42F0F}"/>
              </a:ext>
            </a:extLst>
          </p:cNvPr>
          <p:cNvSpPr>
            <a:spLocks noGrp="1"/>
          </p:cNvSpPr>
          <p:nvPr>
            <p:ph type="sldNum" sz="quarter" idx="15"/>
          </p:nvPr>
        </p:nvSpPr>
        <p:spPr/>
        <p:txBody>
          <a:bodyPr/>
          <a:lstStyle/>
          <a:p>
            <a:fld id="{8C2E478F-E849-4A8C-AF1F-CBCC78A7CBFA}" type="slidenum">
              <a:rPr lang="en-US" smtClean="0"/>
              <a:pPr/>
              <a:t>11</a:t>
            </a:fld>
            <a:endParaRPr lang="en-US" dirty="0"/>
          </a:p>
        </p:txBody>
      </p:sp>
    </p:spTree>
    <p:extLst>
      <p:ext uri="{BB962C8B-B14F-4D97-AF65-F5344CB8AC3E}">
        <p14:creationId xmlns:p14="http://schemas.microsoft.com/office/powerpoint/2010/main" val="2090705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33542F-D085-445E-BEBE-DEE6D4F79CAD}"/>
              </a:ext>
            </a:extLst>
          </p:cNvPr>
          <p:cNvSpPr>
            <a:spLocks noGrp="1"/>
          </p:cNvSpPr>
          <p:nvPr>
            <p:ph type="body" idx="1"/>
          </p:nvPr>
        </p:nvSpPr>
        <p:spPr/>
        <p:txBody>
          <a:bodyPr/>
          <a:lstStyle/>
          <a:p>
            <a:r>
              <a:rPr lang="fa-IR" dirty="0"/>
              <a:t> </a:t>
            </a:r>
            <a:endParaRPr lang="en-US" dirty="0"/>
          </a:p>
        </p:txBody>
      </p:sp>
      <p:sp>
        <p:nvSpPr>
          <p:cNvPr id="5" name="Content Placeholder 4">
            <a:extLst>
              <a:ext uri="{FF2B5EF4-FFF2-40B4-BE49-F238E27FC236}">
                <a16:creationId xmlns:a16="http://schemas.microsoft.com/office/drawing/2014/main" id="{FDF153A6-0E4B-417F-85BB-FD8402B100BD}"/>
              </a:ext>
            </a:extLst>
          </p:cNvPr>
          <p:cNvSpPr>
            <a:spLocks noGrp="1"/>
          </p:cNvSpPr>
          <p:nvPr>
            <p:ph sz="half" idx="2"/>
          </p:nvPr>
        </p:nvSpPr>
        <p:spPr/>
        <p:txBody>
          <a:bodyPr/>
          <a:lstStyle/>
          <a:p>
            <a:r>
              <a:rPr lang="fa-IR" dirty="0"/>
              <a:t> </a:t>
            </a:r>
            <a:endParaRPr lang="en-US" dirty="0"/>
          </a:p>
        </p:txBody>
      </p:sp>
      <p:sp>
        <p:nvSpPr>
          <p:cNvPr id="6" name="Text Placeholder 5">
            <a:extLst>
              <a:ext uri="{FF2B5EF4-FFF2-40B4-BE49-F238E27FC236}">
                <a16:creationId xmlns:a16="http://schemas.microsoft.com/office/drawing/2014/main" id="{89C32B2A-F443-47DA-A5C9-E0CCEC6C2F29}"/>
              </a:ext>
            </a:extLst>
          </p:cNvPr>
          <p:cNvSpPr>
            <a:spLocks noGrp="1"/>
          </p:cNvSpPr>
          <p:nvPr>
            <p:ph type="body" idx="13"/>
          </p:nvPr>
        </p:nvSpPr>
        <p:spPr/>
        <p:txBody>
          <a:bodyPr/>
          <a:lstStyle/>
          <a:p>
            <a:r>
              <a:rPr lang="fa-IR" dirty="0"/>
              <a:t>تحلیل مکان: </a:t>
            </a:r>
            <a:endParaRPr lang="en-US" dirty="0"/>
          </a:p>
        </p:txBody>
      </p:sp>
      <p:sp>
        <p:nvSpPr>
          <p:cNvPr id="7" name="Content Placeholder 6">
            <a:extLst>
              <a:ext uri="{FF2B5EF4-FFF2-40B4-BE49-F238E27FC236}">
                <a16:creationId xmlns:a16="http://schemas.microsoft.com/office/drawing/2014/main" id="{53DDF559-AB16-43D3-96DE-5FD6A71C1A24}"/>
              </a:ext>
            </a:extLst>
          </p:cNvPr>
          <p:cNvSpPr>
            <a:spLocks noGrp="1"/>
          </p:cNvSpPr>
          <p:nvPr>
            <p:ph sz="half" idx="14"/>
          </p:nvPr>
        </p:nvSpPr>
        <p:spPr/>
        <p:txBody>
          <a:bodyPr/>
          <a:lstStyle/>
          <a:p>
            <a:pPr marL="0" indent="0" algn="r">
              <a:buNone/>
            </a:pPr>
            <a:r>
              <a:rPr lang="fa-IR" dirty="0"/>
              <a:t>واقع در منطقه 1 شهرداری مشهد- بلوار قرنی نرسیده به میدان فردوسی-از مزایای این مکان میتوان به نزدیکی به حرم مطهر و بیمارستان و پمپ بنزین و همچنین مترو در حال ساخت اشاره کرد.مساحت زمین مورد استفاده 4450 متر مربع می باشد.</a:t>
            </a:r>
            <a:endParaRPr lang="en-US" dirty="0"/>
          </a:p>
        </p:txBody>
      </p:sp>
      <p:sp>
        <p:nvSpPr>
          <p:cNvPr id="2" name="Footer Placeholder 1">
            <a:extLst>
              <a:ext uri="{FF2B5EF4-FFF2-40B4-BE49-F238E27FC236}">
                <a16:creationId xmlns:a16="http://schemas.microsoft.com/office/drawing/2014/main" id="{5483E2DD-4F96-4CE8-A9FE-FD5DF44C4CAC}"/>
              </a:ext>
            </a:extLst>
          </p:cNvPr>
          <p:cNvSpPr>
            <a:spLocks noGrp="1"/>
          </p:cNvSpPr>
          <p:nvPr>
            <p:ph type="ftr" sz="quarter" idx="16"/>
          </p:nvPr>
        </p:nvSpPr>
        <p:spPr/>
        <p:txBody>
          <a:bodyPr/>
          <a:lstStyle/>
          <a:p>
            <a:r>
              <a:rPr lang="en-US" dirty="0"/>
              <a:t>Add a Footer</a:t>
            </a:r>
          </a:p>
        </p:txBody>
      </p:sp>
      <p:sp>
        <p:nvSpPr>
          <p:cNvPr id="16" name="Slide Number Placeholder 15">
            <a:extLst>
              <a:ext uri="{FF2B5EF4-FFF2-40B4-BE49-F238E27FC236}">
                <a16:creationId xmlns:a16="http://schemas.microsoft.com/office/drawing/2014/main" id="{7EF05482-0999-42B8-A27E-59AAA26FB58E}"/>
              </a:ext>
            </a:extLst>
          </p:cNvPr>
          <p:cNvSpPr>
            <a:spLocks noGrp="1"/>
          </p:cNvSpPr>
          <p:nvPr>
            <p:ph type="sldNum" sz="quarter" idx="17"/>
          </p:nvPr>
        </p:nvSpPr>
        <p:spPr/>
        <p:txBody>
          <a:bodyPr/>
          <a:lstStyle/>
          <a:p>
            <a:fld id="{8C2E478F-E849-4A8C-AF1F-CBCC78A7CBFA}" type="slidenum">
              <a:rPr lang="en-US" smtClean="0"/>
              <a:pPr/>
              <a:t>12</a:t>
            </a:fld>
            <a:endParaRPr lang="en-US" dirty="0"/>
          </a:p>
        </p:txBody>
      </p:sp>
      <p:sp>
        <p:nvSpPr>
          <p:cNvPr id="15" name="Title 14" hidden="1">
            <a:extLst>
              <a:ext uri="{FF2B5EF4-FFF2-40B4-BE49-F238E27FC236}">
                <a16:creationId xmlns:a16="http://schemas.microsoft.com/office/drawing/2014/main" id="{A9B3BD41-12E6-4E88-8CE4-3A496CEA28A3}"/>
              </a:ext>
            </a:extLst>
          </p:cNvPr>
          <p:cNvSpPr>
            <a:spLocks noGrp="1"/>
          </p:cNvSpPr>
          <p:nvPr>
            <p:ph type="title"/>
          </p:nvPr>
        </p:nvSpPr>
        <p:spPr/>
        <p:txBody>
          <a:bodyPr/>
          <a:lstStyle/>
          <a:p>
            <a:r>
              <a:rPr lang="en-US" dirty="0"/>
              <a:t>Title</a:t>
            </a:r>
          </a:p>
        </p:txBody>
      </p:sp>
      <p:pic>
        <p:nvPicPr>
          <p:cNvPr id="8" name="Picture 7">
            <a:extLst>
              <a:ext uri="{FF2B5EF4-FFF2-40B4-BE49-F238E27FC236}">
                <a16:creationId xmlns:a16="http://schemas.microsoft.com/office/drawing/2014/main" id="{A6D8D381-ACCF-432C-96E7-75B8A0F83897}"/>
              </a:ext>
            </a:extLst>
          </p:cNvPr>
          <p:cNvPicPr>
            <a:picLocks noChangeAspect="1"/>
          </p:cNvPicPr>
          <p:nvPr/>
        </p:nvPicPr>
        <p:blipFill>
          <a:blip r:embed="rId2"/>
          <a:stretch>
            <a:fillRect/>
          </a:stretch>
        </p:blipFill>
        <p:spPr>
          <a:xfrm>
            <a:off x="3944558" y="0"/>
            <a:ext cx="4302883" cy="6039244"/>
          </a:xfrm>
          <a:prstGeom prst="rect">
            <a:avLst/>
          </a:prstGeom>
        </p:spPr>
      </p:pic>
      <p:pic>
        <p:nvPicPr>
          <p:cNvPr id="11" name="Picture 10">
            <a:extLst>
              <a:ext uri="{FF2B5EF4-FFF2-40B4-BE49-F238E27FC236}">
                <a16:creationId xmlns:a16="http://schemas.microsoft.com/office/drawing/2014/main" id="{A2B17ADB-9BA7-464B-9D1C-23E8FEDA225F}"/>
              </a:ext>
            </a:extLst>
          </p:cNvPr>
          <p:cNvPicPr>
            <a:picLocks noChangeAspect="1"/>
          </p:cNvPicPr>
          <p:nvPr/>
        </p:nvPicPr>
        <p:blipFill>
          <a:blip r:embed="rId3"/>
          <a:stretch>
            <a:fillRect/>
          </a:stretch>
        </p:blipFill>
        <p:spPr>
          <a:xfrm>
            <a:off x="0" y="24572"/>
            <a:ext cx="3947532" cy="6014672"/>
          </a:xfrm>
          <a:prstGeom prst="rect">
            <a:avLst/>
          </a:prstGeom>
        </p:spPr>
      </p:pic>
    </p:spTree>
    <p:extLst>
      <p:ext uri="{BB962C8B-B14F-4D97-AF65-F5344CB8AC3E}">
        <p14:creationId xmlns:p14="http://schemas.microsoft.com/office/powerpoint/2010/main" val="3174381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2AFBDE-8775-460B-917E-9B3A7FF5BC47}"/>
              </a:ext>
            </a:extLst>
          </p:cNvPr>
          <p:cNvSpPr>
            <a:spLocks noGrp="1"/>
          </p:cNvSpPr>
          <p:nvPr>
            <p:ph type="body" idx="1"/>
          </p:nvPr>
        </p:nvSpPr>
        <p:spPr/>
        <p:txBody>
          <a:bodyPr/>
          <a:lstStyle/>
          <a:p>
            <a:endParaRPr lang="en-US"/>
          </a:p>
        </p:txBody>
      </p:sp>
      <p:sp>
        <p:nvSpPr>
          <p:cNvPr id="3" name="Content Placeholder 2">
            <a:extLst>
              <a:ext uri="{FF2B5EF4-FFF2-40B4-BE49-F238E27FC236}">
                <a16:creationId xmlns:a16="http://schemas.microsoft.com/office/drawing/2014/main" id="{238EAF1C-57A3-45FD-842C-1EBAE84EA1D6}"/>
              </a:ext>
            </a:extLst>
          </p:cNvPr>
          <p:cNvSpPr>
            <a:spLocks noGrp="1"/>
          </p:cNvSpPr>
          <p:nvPr>
            <p:ph sz="half" idx="2"/>
          </p:nvPr>
        </p:nvSpPr>
        <p:spPr/>
        <p:txBody>
          <a:bodyPr/>
          <a:lstStyle/>
          <a:p>
            <a:endParaRPr lang="en-US" dirty="0"/>
          </a:p>
        </p:txBody>
      </p:sp>
      <p:sp>
        <p:nvSpPr>
          <p:cNvPr id="4" name="Text Placeholder 3">
            <a:extLst>
              <a:ext uri="{FF2B5EF4-FFF2-40B4-BE49-F238E27FC236}">
                <a16:creationId xmlns:a16="http://schemas.microsoft.com/office/drawing/2014/main" id="{BA42CDA9-B0FC-491C-A8F2-8053B7F309C3}"/>
              </a:ext>
            </a:extLst>
          </p:cNvPr>
          <p:cNvSpPr>
            <a:spLocks noGrp="1"/>
          </p:cNvSpPr>
          <p:nvPr>
            <p:ph type="body" idx="13"/>
          </p:nvPr>
        </p:nvSpPr>
        <p:spPr/>
        <p:txBody>
          <a:bodyPr/>
          <a:lstStyle/>
          <a:p>
            <a:r>
              <a:rPr lang="en-US" dirty="0"/>
              <a:t>:(EIA</a:t>
            </a:r>
            <a:r>
              <a:rPr lang="fa-IR" dirty="0"/>
              <a:t>برخی از شاخص های (</a:t>
            </a:r>
            <a:endParaRPr lang="en-US" dirty="0"/>
          </a:p>
        </p:txBody>
      </p:sp>
      <p:sp>
        <p:nvSpPr>
          <p:cNvPr id="5" name="Content Placeholder 4">
            <a:extLst>
              <a:ext uri="{FF2B5EF4-FFF2-40B4-BE49-F238E27FC236}">
                <a16:creationId xmlns:a16="http://schemas.microsoft.com/office/drawing/2014/main" id="{65AB3749-FC7D-4822-AA11-4EC5216FE606}"/>
              </a:ext>
            </a:extLst>
          </p:cNvPr>
          <p:cNvSpPr>
            <a:spLocks noGrp="1"/>
          </p:cNvSpPr>
          <p:nvPr>
            <p:ph sz="half" idx="14"/>
          </p:nvPr>
        </p:nvSpPr>
        <p:spPr/>
        <p: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Calibri" panose="020F0502020204030204" pitchFamily="34" charset="0"/>
                <a:cs typeface="Arial" panose="020B0604020202020204" pitchFamily="34" charset="0"/>
              </a:rPr>
              <a:t> </a:t>
            </a:r>
            <a:endParaRPr kumimoji="0" lang="en-US" sz="11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Calibri" panose="020F0502020204030204" pitchFamily="34" charset="0"/>
                <a:cs typeface="Arial" panose="020B0604020202020204" pitchFamily="34" charset="0"/>
              </a:rPr>
              <a:t> </a:t>
            </a:r>
            <a:endParaRPr kumimoji="0" lang="en-US" sz="11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highlight>
                  <a:srgbClr val="FF0000"/>
                </a:highlight>
                <a:uLnTx/>
                <a:uFillTx/>
                <a:latin typeface="Symbol" panose="05050102010706020507" pitchFamily="18" charset="2"/>
                <a:ea typeface="Times New Roman" panose="02020603050405020304" pitchFamily="18" charset="0"/>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highlight>
                  <a:srgbClr val="FF0000"/>
                </a:highlight>
                <a:uLnTx/>
                <a:uFillTx/>
                <a:latin typeface="Times New Roman" panose="02020603050405020304" pitchFamily="18" charset="0"/>
                <a:ea typeface="Times New Roman" panose="02020603050405020304" pitchFamily="18" charset="0"/>
                <a:cs typeface="Arial" panose="020B0604020202020204" pitchFamily="34" charset="0"/>
              </a:rPr>
              <a:t>  </a:t>
            </a:r>
            <a:r>
              <a:rPr kumimoji="0" lang="ar-SA" sz="18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Times New Roman" panose="02020603050405020304" pitchFamily="18" charset="0"/>
                <a:cs typeface="Times New Roman" panose="02020603050405020304" pitchFamily="18" charset="0"/>
              </a:rPr>
              <a:t>دسترسی </a:t>
            </a:r>
            <a:endParaRPr kumimoji="0" lang="en-US" sz="11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highlight>
                  <a:srgbClr val="FF0000"/>
                </a:highlight>
                <a:uLnTx/>
                <a:uFillTx/>
                <a:latin typeface="Symbol" panose="05050102010706020507" pitchFamily="18" charset="2"/>
                <a:ea typeface="Times New Roman" panose="02020603050405020304" pitchFamily="18" charset="0"/>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highlight>
                  <a:srgbClr val="FF0000"/>
                </a:highlight>
                <a:uLnTx/>
                <a:uFillTx/>
                <a:latin typeface="Times New Roman" panose="02020603050405020304" pitchFamily="18" charset="0"/>
                <a:ea typeface="Times New Roman" panose="02020603050405020304" pitchFamily="18" charset="0"/>
                <a:cs typeface="Arial" panose="020B0604020202020204" pitchFamily="34" charset="0"/>
              </a:rPr>
              <a:t>  </a:t>
            </a:r>
            <a:r>
              <a:rPr kumimoji="0" lang="ar-SA" sz="18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Times New Roman" panose="02020603050405020304" pitchFamily="18" charset="0"/>
                <a:cs typeface="Times New Roman" panose="02020603050405020304" pitchFamily="18" charset="0"/>
              </a:rPr>
              <a:t>الودگی صوتی </a:t>
            </a:r>
            <a:endParaRPr kumimoji="0" lang="en-US" sz="11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highlight>
                  <a:srgbClr val="FF0000"/>
                </a:highlight>
                <a:uLnTx/>
                <a:uFillTx/>
                <a:latin typeface="Symbol" panose="05050102010706020507" pitchFamily="18" charset="2"/>
                <a:ea typeface="Times New Roman" panose="02020603050405020304" pitchFamily="18" charset="0"/>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highlight>
                  <a:srgbClr val="FF0000"/>
                </a:highlight>
                <a:uLnTx/>
                <a:uFillTx/>
                <a:latin typeface="Times New Roman" panose="02020603050405020304" pitchFamily="18" charset="0"/>
                <a:ea typeface="Times New Roman" panose="02020603050405020304" pitchFamily="18" charset="0"/>
                <a:cs typeface="Arial" panose="020B0604020202020204" pitchFamily="34" charset="0"/>
              </a:rPr>
              <a:t>  </a:t>
            </a:r>
            <a:r>
              <a:rPr kumimoji="0" lang="ar-SA" sz="18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Times New Roman" panose="02020603050405020304" pitchFamily="18" charset="0"/>
                <a:cs typeface="Times New Roman" panose="02020603050405020304" pitchFamily="18" charset="0"/>
              </a:rPr>
              <a:t>دید و منظر </a:t>
            </a:r>
            <a:endParaRPr kumimoji="0" lang="en-US" sz="11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highlight>
                  <a:srgbClr val="FF0000"/>
                </a:highlight>
                <a:uLnTx/>
                <a:uFillTx/>
                <a:latin typeface="Symbol" panose="05050102010706020507" pitchFamily="18" charset="2"/>
                <a:ea typeface="Times New Roman" panose="02020603050405020304" pitchFamily="18" charset="0"/>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highlight>
                  <a:srgbClr val="FF0000"/>
                </a:highlight>
                <a:uLnTx/>
                <a:uFillTx/>
                <a:latin typeface="Times New Roman" panose="02020603050405020304" pitchFamily="18" charset="0"/>
                <a:ea typeface="Times New Roman" panose="02020603050405020304" pitchFamily="18" charset="0"/>
                <a:cs typeface="Arial" panose="020B0604020202020204" pitchFamily="34" charset="0"/>
              </a:rPr>
              <a:t>  </a:t>
            </a:r>
            <a:r>
              <a:rPr kumimoji="0" lang="ar-SA" sz="18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Times New Roman" panose="02020603050405020304" pitchFamily="18" charset="0"/>
                <a:cs typeface="Times New Roman" panose="02020603050405020304" pitchFamily="18" charset="0"/>
              </a:rPr>
              <a:t>جهت باد </a:t>
            </a:r>
            <a:endParaRPr kumimoji="0" lang="en-US" sz="11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highlight>
                  <a:srgbClr val="FF0000"/>
                </a:highlight>
                <a:uLnTx/>
                <a:uFillTx/>
                <a:latin typeface="Symbol" panose="05050102010706020507" pitchFamily="18" charset="2"/>
                <a:ea typeface="Times New Roman" panose="02020603050405020304" pitchFamily="18" charset="0"/>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highlight>
                  <a:srgbClr val="FF0000"/>
                </a:highlight>
                <a:uLnTx/>
                <a:uFillTx/>
                <a:latin typeface="Times New Roman" panose="02020603050405020304" pitchFamily="18" charset="0"/>
                <a:ea typeface="Times New Roman" panose="02020603050405020304" pitchFamily="18" charset="0"/>
                <a:cs typeface="Arial" panose="020B0604020202020204" pitchFamily="34" charset="0"/>
              </a:rPr>
              <a:t>  </a:t>
            </a:r>
            <a:r>
              <a:rPr kumimoji="0" lang="ar-SA" sz="18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Times New Roman" panose="02020603050405020304" pitchFamily="18" charset="0"/>
                <a:cs typeface="Times New Roman" panose="02020603050405020304" pitchFamily="18" charset="0"/>
              </a:rPr>
              <a:t>جهت نور </a:t>
            </a:r>
            <a:endParaRPr kumimoji="0" lang="en-US" sz="11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highlight>
                  <a:srgbClr val="FF0000"/>
                </a:highlight>
                <a:uLnTx/>
                <a:uFillTx/>
                <a:latin typeface="Symbol" panose="05050102010706020507" pitchFamily="18" charset="2"/>
                <a:ea typeface="Times New Roman" panose="02020603050405020304" pitchFamily="18" charset="0"/>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highlight>
                  <a:srgbClr val="FF0000"/>
                </a:highlight>
                <a:uLnTx/>
                <a:uFillTx/>
                <a:latin typeface="Times New Roman" panose="02020603050405020304" pitchFamily="18" charset="0"/>
                <a:ea typeface="Times New Roman" panose="02020603050405020304" pitchFamily="18" charset="0"/>
                <a:cs typeface="Arial" panose="020B0604020202020204" pitchFamily="34" charset="0"/>
              </a:rPr>
              <a:t>  </a:t>
            </a:r>
            <a:r>
              <a:rPr kumimoji="0" lang="ar-SA" sz="18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Times New Roman" panose="02020603050405020304" pitchFamily="18" charset="0"/>
                <a:cs typeface="Times New Roman" panose="02020603050405020304" pitchFamily="18" charset="0"/>
              </a:rPr>
              <a:t>توپوگرافی </a:t>
            </a:r>
            <a:endParaRPr kumimoji="0" lang="en-US" sz="11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highlight>
                  <a:srgbClr val="FF0000"/>
                </a:highlight>
                <a:uLnTx/>
                <a:uFillTx/>
                <a:latin typeface="Symbol" panose="05050102010706020507" pitchFamily="18" charset="2"/>
                <a:ea typeface="Times New Roman" panose="02020603050405020304" pitchFamily="18" charset="0"/>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highlight>
                  <a:srgbClr val="FF0000"/>
                </a:highlight>
                <a:uLnTx/>
                <a:uFillTx/>
                <a:latin typeface="Times New Roman" panose="02020603050405020304" pitchFamily="18" charset="0"/>
                <a:ea typeface="Times New Roman" panose="02020603050405020304" pitchFamily="18" charset="0"/>
                <a:cs typeface="Arial" panose="020B0604020202020204" pitchFamily="34" charset="0"/>
              </a:rPr>
              <a:t>  </a:t>
            </a:r>
            <a:r>
              <a:rPr kumimoji="0" lang="ar-SA" sz="18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Times New Roman" panose="02020603050405020304" pitchFamily="18" charset="0"/>
                <a:cs typeface="Times New Roman" panose="02020603050405020304" pitchFamily="18" charset="0"/>
              </a:rPr>
              <a:t>پوشش گیاهی</a:t>
            </a:r>
            <a:endParaRPr kumimoji="0" lang="en-US" sz="1100" b="0" i="0" u="none" strike="noStrike" kern="1200" cap="none" spc="0" normalizeH="0" baseline="0" noProof="0" dirty="0">
              <a:ln>
                <a:noFill/>
              </a:ln>
              <a:solidFill>
                <a:prstClr val="black"/>
              </a:solidFill>
              <a:effectLst/>
              <a:highlight>
                <a:srgbClr val="FF0000"/>
              </a:highlight>
              <a:uLnTx/>
              <a:uFillTx/>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7" name="Title 6">
            <a:extLst>
              <a:ext uri="{FF2B5EF4-FFF2-40B4-BE49-F238E27FC236}">
                <a16:creationId xmlns:a16="http://schemas.microsoft.com/office/drawing/2014/main" id="{96B9C5B9-E943-4A67-BA37-B1BD8034ED89}"/>
              </a:ext>
            </a:extLst>
          </p:cNvPr>
          <p:cNvSpPr>
            <a:spLocks noGrp="1"/>
          </p:cNvSpPr>
          <p:nvPr>
            <p:ph type="title"/>
          </p:nvPr>
        </p:nvSpPr>
        <p:spPr/>
        <p:txBody>
          <a:bodyPr/>
          <a:lstStyle/>
          <a:p>
            <a:endParaRPr lang="en-US"/>
          </a:p>
        </p:txBody>
      </p:sp>
      <p:sp>
        <p:nvSpPr>
          <p:cNvPr id="8" name="Footer Placeholder 7">
            <a:extLst>
              <a:ext uri="{FF2B5EF4-FFF2-40B4-BE49-F238E27FC236}">
                <a16:creationId xmlns:a16="http://schemas.microsoft.com/office/drawing/2014/main" id="{7DC5A85D-FD49-4DAA-90B4-FE9D86C16B0A}"/>
              </a:ext>
            </a:extLst>
          </p:cNvPr>
          <p:cNvSpPr>
            <a:spLocks noGrp="1"/>
          </p:cNvSpPr>
          <p:nvPr>
            <p:ph type="ftr" sz="quarter" idx="16"/>
          </p:nvPr>
        </p:nvSpPr>
        <p:spPr/>
        <p:txBody>
          <a:bodyPr/>
          <a:lstStyle/>
          <a:p>
            <a:r>
              <a:rPr lang="en-US"/>
              <a:t>Add a Footer</a:t>
            </a:r>
            <a:endParaRPr lang="en-US" dirty="0"/>
          </a:p>
        </p:txBody>
      </p:sp>
      <p:sp>
        <p:nvSpPr>
          <p:cNvPr id="9" name="Slide Number Placeholder 8">
            <a:extLst>
              <a:ext uri="{FF2B5EF4-FFF2-40B4-BE49-F238E27FC236}">
                <a16:creationId xmlns:a16="http://schemas.microsoft.com/office/drawing/2014/main" id="{2AAD4EB1-532C-4677-AC4F-0C9B54C76446}"/>
              </a:ext>
            </a:extLst>
          </p:cNvPr>
          <p:cNvSpPr>
            <a:spLocks noGrp="1"/>
          </p:cNvSpPr>
          <p:nvPr>
            <p:ph type="sldNum" sz="quarter" idx="17"/>
          </p:nvPr>
        </p:nvSpPr>
        <p:spPr/>
        <p:txBody>
          <a:bodyPr/>
          <a:lstStyle/>
          <a:p>
            <a:fld id="{8C2E478F-E849-4A8C-AF1F-CBCC78A7CBFA}" type="slidenum">
              <a:rPr lang="en-US" smtClean="0"/>
              <a:pPr/>
              <a:t>13</a:t>
            </a:fld>
            <a:endParaRPr lang="en-US" dirty="0"/>
          </a:p>
        </p:txBody>
      </p:sp>
      <p:pic>
        <p:nvPicPr>
          <p:cNvPr id="10" name="Picture 9">
            <a:extLst>
              <a:ext uri="{FF2B5EF4-FFF2-40B4-BE49-F238E27FC236}">
                <a16:creationId xmlns:a16="http://schemas.microsoft.com/office/drawing/2014/main" id="{4414CD73-57D1-427E-AF6B-D1ADB60C5B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811" y="-31529"/>
            <a:ext cx="7245507" cy="6831352"/>
          </a:xfrm>
          <a:prstGeom prst="rect">
            <a:avLst/>
          </a:prstGeom>
          <a:noFill/>
          <a:ln>
            <a:noFill/>
          </a:ln>
        </p:spPr>
      </p:pic>
    </p:spTree>
    <p:extLst>
      <p:ext uri="{BB962C8B-B14F-4D97-AF65-F5344CB8AC3E}">
        <p14:creationId xmlns:p14="http://schemas.microsoft.com/office/powerpoint/2010/main" val="3356558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6D306-B4E6-47AF-A7F0-22B0BB044488}"/>
              </a:ext>
            </a:extLst>
          </p:cNvPr>
          <p:cNvSpPr>
            <a:spLocks noGrp="1"/>
          </p:cNvSpPr>
          <p:nvPr>
            <p:ph type="sldNum" sz="quarter" idx="11"/>
          </p:nvPr>
        </p:nvSpPr>
        <p:spPr/>
        <p:txBody>
          <a:bodyPr/>
          <a:lstStyle/>
          <a:p>
            <a:fld id="{8C2E478F-E849-4A8C-AF1F-CBCC78A7CBFA}" type="slidenum">
              <a:rPr lang="en-US" smtClean="0"/>
              <a:pPr/>
              <a:t>14</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fa-IR" dirty="0"/>
              <a:t> نمودار حبابی:</a:t>
            </a:r>
            <a:endParaRPr lang="en-US" dirty="0"/>
          </a:p>
        </p:txBody>
      </p:sp>
      <p:sp>
        <p:nvSpPr>
          <p:cNvPr id="6" name="Rectangle 5">
            <a:extLst>
              <a:ext uri="{FF2B5EF4-FFF2-40B4-BE49-F238E27FC236}">
                <a16:creationId xmlns:a16="http://schemas.microsoft.com/office/drawing/2014/main" id="{6556CBF1-FBD9-4247-BEE1-5164AA293E83}"/>
              </a:ext>
            </a:extLst>
          </p:cNvPr>
          <p:cNvSpPr/>
          <p:nvPr/>
        </p:nvSpPr>
        <p:spPr>
          <a:xfrm>
            <a:off x="2472612" y="2286000"/>
            <a:ext cx="1679510" cy="1143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dirty="0"/>
              <a:t>درب بیرونی مجتمع:</a:t>
            </a:r>
            <a:endParaRPr lang="en-US" dirty="0"/>
          </a:p>
        </p:txBody>
      </p:sp>
      <p:sp>
        <p:nvSpPr>
          <p:cNvPr id="7" name="Arrow: Notched Right 6">
            <a:extLst>
              <a:ext uri="{FF2B5EF4-FFF2-40B4-BE49-F238E27FC236}">
                <a16:creationId xmlns:a16="http://schemas.microsoft.com/office/drawing/2014/main" id="{D7E016BE-DFB8-488B-9A3D-BC214C9C0A6F}"/>
              </a:ext>
            </a:extLst>
          </p:cNvPr>
          <p:cNvSpPr/>
          <p:nvPr/>
        </p:nvSpPr>
        <p:spPr>
          <a:xfrm>
            <a:off x="4693298" y="2724539"/>
            <a:ext cx="1007706" cy="23326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Notched Right 7">
            <a:extLst>
              <a:ext uri="{FF2B5EF4-FFF2-40B4-BE49-F238E27FC236}">
                <a16:creationId xmlns:a16="http://schemas.microsoft.com/office/drawing/2014/main" id="{D01D6AF9-D440-412C-8B17-4185A8738BC9}"/>
              </a:ext>
            </a:extLst>
          </p:cNvPr>
          <p:cNvSpPr/>
          <p:nvPr/>
        </p:nvSpPr>
        <p:spPr>
          <a:xfrm rot="5400000">
            <a:off x="2823163" y="3675888"/>
            <a:ext cx="978408" cy="4846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D78B61-A15A-404A-9073-AC644882ADD6}"/>
              </a:ext>
            </a:extLst>
          </p:cNvPr>
          <p:cNvSpPr/>
          <p:nvPr/>
        </p:nvSpPr>
        <p:spPr>
          <a:xfrm>
            <a:off x="2603241" y="4525347"/>
            <a:ext cx="1548881" cy="905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a:solidFill>
                    <a:schemeClr val="bg2">
                      <a:lumMod val="25000"/>
                    </a:schemeClr>
                  </a:solidFill>
                </a:ln>
              </a:rPr>
              <a:t>پارکینگ</a:t>
            </a:r>
            <a:endParaRPr lang="en-US" dirty="0">
              <a:ln>
                <a:solidFill>
                  <a:schemeClr val="bg2">
                    <a:lumMod val="25000"/>
                  </a:schemeClr>
                </a:solidFill>
              </a:ln>
            </a:endParaRPr>
          </a:p>
        </p:txBody>
      </p:sp>
      <p:sp>
        <p:nvSpPr>
          <p:cNvPr id="10" name="Arrow: Notched Right 9">
            <a:extLst>
              <a:ext uri="{FF2B5EF4-FFF2-40B4-BE49-F238E27FC236}">
                <a16:creationId xmlns:a16="http://schemas.microsoft.com/office/drawing/2014/main" id="{DF2B3DCA-D53E-49F6-B9AB-ECD9608F30C5}"/>
              </a:ext>
            </a:extLst>
          </p:cNvPr>
          <p:cNvSpPr/>
          <p:nvPr/>
        </p:nvSpPr>
        <p:spPr>
          <a:xfrm>
            <a:off x="4254759" y="4935894"/>
            <a:ext cx="326572" cy="9330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5A32ED-8ADF-4A95-9AE8-EF0FA67457BD}"/>
              </a:ext>
            </a:extLst>
          </p:cNvPr>
          <p:cNvSpPr/>
          <p:nvPr/>
        </p:nvSpPr>
        <p:spPr>
          <a:xfrm>
            <a:off x="4851918" y="4599992"/>
            <a:ext cx="1244082" cy="849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موتور خانه و انباری واحد ها</a:t>
            </a:r>
            <a:endParaRPr lang="en-US" dirty="0"/>
          </a:p>
        </p:txBody>
      </p:sp>
      <p:sp>
        <p:nvSpPr>
          <p:cNvPr id="12" name="Rectangle 11">
            <a:extLst>
              <a:ext uri="{FF2B5EF4-FFF2-40B4-BE49-F238E27FC236}">
                <a16:creationId xmlns:a16="http://schemas.microsoft.com/office/drawing/2014/main" id="{A5CDE00B-A8B3-409B-848A-D800BD3A89E8}"/>
              </a:ext>
            </a:extLst>
          </p:cNvPr>
          <p:cNvSpPr/>
          <p:nvPr/>
        </p:nvSpPr>
        <p:spPr>
          <a:xfrm>
            <a:off x="5812971" y="2416629"/>
            <a:ext cx="678027" cy="746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a:solidFill>
                    <a:schemeClr val="bg2">
                      <a:lumMod val="25000"/>
                    </a:schemeClr>
                  </a:solidFill>
                </a:ln>
              </a:rPr>
              <a:t>لابی</a:t>
            </a:r>
            <a:endParaRPr lang="en-US" dirty="0">
              <a:ln>
                <a:solidFill>
                  <a:schemeClr val="bg2">
                    <a:lumMod val="25000"/>
                  </a:schemeClr>
                </a:solidFill>
              </a:ln>
            </a:endParaRPr>
          </a:p>
        </p:txBody>
      </p:sp>
      <p:cxnSp>
        <p:nvCxnSpPr>
          <p:cNvPr id="14" name="Straight Arrow Connector 13">
            <a:extLst>
              <a:ext uri="{FF2B5EF4-FFF2-40B4-BE49-F238E27FC236}">
                <a16:creationId xmlns:a16="http://schemas.microsoft.com/office/drawing/2014/main" id="{385277F3-BA63-4E4D-BDF6-5DD67A572846}"/>
              </a:ext>
            </a:extLst>
          </p:cNvPr>
          <p:cNvCxnSpPr>
            <a:cxnSpLocks/>
          </p:cNvCxnSpPr>
          <p:nvPr/>
        </p:nvCxnSpPr>
        <p:spPr>
          <a:xfrm flipV="1">
            <a:off x="6514324" y="1774682"/>
            <a:ext cx="632925" cy="693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9A014E-2646-4C55-B733-3C30EECCA003}"/>
              </a:ext>
            </a:extLst>
          </p:cNvPr>
          <p:cNvCxnSpPr/>
          <p:nvPr/>
        </p:nvCxnSpPr>
        <p:spPr>
          <a:xfrm flipV="1">
            <a:off x="6587412" y="2202024"/>
            <a:ext cx="1054359" cy="58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9FB0D02-C9A2-4D69-8E1B-090410375D0A}"/>
              </a:ext>
            </a:extLst>
          </p:cNvPr>
          <p:cNvCxnSpPr>
            <a:cxnSpLocks/>
          </p:cNvCxnSpPr>
          <p:nvPr/>
        </p:nvCxnSpPr>
        <p:spPr>
          <a:xfrm flipV="1">
            <a:off x="6671388" y="2857500"/>
            <a:ext cx="1390261" cy="100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4141A-1538-4EE9-9DA6-BD6CCD39DE9C}"/>
              </a:ext>
            </a:extLst>
          </p:cNvPr>
          <p:cNvCxnSpPr>
            <a:cxnSpLocks/>
          </p:cNvCxnSpPr>
          <p:nvPr/>
        </p:nvCxnSpPr>
        <p:spPr>
          <a:xfrm>
            <a:off x="6602965" y="3163078"/>
            <a:ext cx="1234749" cy="38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B3CEF69-B831-4237-A2AC-B4E35964ECF7}"/>
              </a:ext>
            </a:extLst>
          </p:cNvPr>
          <p:cNvSpPr/>
          <p:nvPr/>
        </p:nvSpPr>
        <p:spPr>
          <a:xfrm>
            <a:off x="7220339" y="1188720"/>
            <a:ext cx="925285" cy="585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آسانسور و پله</a:t>
            </a:r>
            <a:endParaRPr lang="en-US" dirty="0"/>
          </a:p>
        </p:txBody>
      </p:sp>
      <p:sp>
        <p:nvSpPr>
          <p:cNvPr id="33" name="Rectangle: Rounded Corners 32">
            <a:extLst>
              <a:ext uri="{FF2B5EF4-FFF2-40B4-BE49-F238E27FC236}">
                <a16:creationId xmlns:a16="http://schemas.microsoft.com/office/drawing/2014/main" id="{9E479019-69BA-4A65-A041-B44044D5FF5F}"/>
              </a:ext>
            </a:extLst>
          </p:cNvPr>
          <p:cNvSpPr/>
          <p:nvPr/>
        </p:nvSpPr>
        <p:spPr>
          <a:xfrm>
            <a:off x="7837714" y="1842328"/>
            <a:ext cx="1278294" cy="49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سالن کنفرانس</a:t>
            </a:r>
            <a:endParaRPr lang="en-US" dirty="0">
              <a:ln w="0"/>
              <a:solidFill>
                <a:schemeClr val="tx1"/>
              </a:solidFill>
              <a:effectLst>
                <a:outerShdw blurRad="38100" dist="19050" dir="2700000" algn="tl" rotWithShape="0">
                  <a:schemeClr val="dk1">
                    <a:alpha val="40000"/>
                  </a:schemeClr>
                </a:outerShdw>
              </a:effectLst>
            </a:endParaRPr>
          </a:p>
        </p:txBody>
      </p:sp>
      <p:sp>
        <p:nvSpPr>
          <p:cNvPr id="34" name="Rectangle: Rounded Corners 33">
            <a:extLst>
              <a:ext uri="{FF2B5EF4-FFF2-40B4-BE49-F238E27FC236}">
                <a16:creationId xmlns:a16="http://schemas.microsoft.com/office/drawing/2014/main" id="{48DE9E07-1403-452D-BF7D-3C33A457B5A8}"/>
              </a:ext>
            </a:extLst>
          </p:cNvPr>
          <p:cNvSpPr/>
          <p:nvPr/>
        </p:nvSpPr>
        <p:spPr>
          <a:xfrm>
            <a:off x="8145624" y="2535593"/>
            <a:ext cx="1234749" cy="627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سینما و اتاق بازی</a:t>
            </a:r>
            <a:endParaRPr lang="en-US" dirty="0"/>
          </a:p>
        </p:txBody>
      </p:sp>
      <p:sp>
        <p:nvSpPr>
          <p:cNvPr id="35" name="Rectangle: Rounded Corners 34">
            <a:extLst>
              <a:ext uri="{FF2B5EF4-FFF2-40B4-BE49-F238E27FC236}">
                <a16:creationId xmlns:a16="http://schemas.microsoft.com/office/drawing/2014/main" id="{733A3DA6-EB22-4938-9545-5F05B2A54107}"/>
              </a:ext>
            </a:extLst>
          </p:cNvPr>
          <p:cNvSpPr/>
          <p:nvPr/>
        </p:nvSpPr>
        <p:spPr>
          <a:xfrm>
            <a:off x="8102079" y="3428999"/>
            <a:ext cx="1545774" cy="732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کتابخانه</a:t>
            </a:r>
            <a:endParaRPr lang="en-US" dirty="0">
              <a:ln w="0"/>
              <a:solidFill>
                <a:schemeClr val="tx1"/>
              </a:solidFill>
              <a:effectLst>
                <a:outerShdw blurRad="38100" dist="19050" dir="2700000" algn="tl" rotWithShape="0">
                  <a:schemeClr val="dk1">
                    <a:alpha val="40000"/>
                  </a:schemeClr>
                </a:outerShdw>
              </a:effectLst>
            </a:endParaRPr>
          </a:p>
        </p:txBody>
      </p:sp>
      <p:cxnSp>
        <p:nvCxnSpPr>
          <p:cNvPr id="37" name="Straight Arrow Connector 36">
            <a:extLst>
              <a:ext uri="{FF2B5EF4-FFF2-40B4-BE49-F238E27FC236}">
                <a16:creationId xmlns:a16="http://schemas.microsoft.com/office/drawing/2014/main" id="{B3DB59F4-E4B8-4AE8-B53B-9B3AEC5D45E2}"/>
              </a:ext>
            </a:extLst>
          </p:cNvPr>
          <p:cNvCxnSpPr/>
          <p:nvPr/>
        </p:nvCxnSpPr>
        <p:spPr>
          <a:xfrm flipH="1" flipV="1">
            <a:off x="2472612" y="1259633"/>
            <a:ext cx="690466" cy="942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C95AB79-AEAD-48E8-B5F9-704A64A4619A}"/>
              </a:ext>
            </a:extLst>
          </p:cNvPr>
          <p:cNvCxnSpPr/>
          <p:nvPr/>
        </p:nvCxnSpPr>
        <p:spPr>
          <a:xfrm flipH="1" flipV="1">
            <a:off x="1567543" y="1707502"/>
            <a:ext cx="1035698" cy="49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263A8DB-9EA7-43EA-8FA3-5D9BB999146D}"/>
              </a:ext>
            </a:extLst>
          </p:cNvPr>
          <p:cNvCxnSpPr/>
          <p:nvPr/>
        </p:nvCxnSpPr>
        <p:spPr>
          <a:xfrm flipH="1" flipV="1">
            <a:off x="1007706" y="2319963"/>
            <a:ext cx="1268963" cy="215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5EA3B57-A103-45AB-800D-3FFC0ACB3DEE}"/>
              </a:ext>
            </a:extLst>
          </p:cNvPr>
          <p:cNvCxnSpPr/>
          <p:nvPr/>
        </p:nvCxnSpPr>
        <p:spPr>
          <a:xfrm flipH="1">
            <a:off x="1175657" y="3060441"/>
            <a:ext cx="1101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E44D8A7-E4E9-48A9-BA5B-B33B2BEECFDD}"/>
              </a:ext>
            </a:extLst>
          </p:cNvPr>
          <p:cNvSpPr/>
          <p:nvPr/>
        </p:nvSpPr>
        <p:spPr>
          <a:xfrm>
            <a:off x="1856792" y="289249"/>
            <a:ext cx="1129004" cy="709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کتابخانه</a:t>
            </a:r>
            <a:endParaRPr lang="en-US" dirty="0"/>
          </a:p>
        </p:txBody>
      </p:sp>
      <p:sp>
        <p:nvSpPr>
          <p:cNvPr id="45" name="Rectangle: Rounded Corners 44">
            <a:extLst>
              <a:ext uri="{FF2B5EF4-FFF2-40B4-BE49-F238E27FC236}">
                <a16:creationId xmlns:a16="http://schemas.microsoft.com/office/drawing/2014/main" id="{732B1D30-BB0B-4CFE-9595-9B98AD59A813}"/>
              </a:ext>
            </a:extLst>
          </p:cNvPr>
          <p:cNvSpPr/>
          <p:nvPr/>
        </p:nvSpPr>
        <p:spPr>
          <a:xfrm>
            <a:off x="727788" y="998376"/>
            <a:ext cx="839755" cy="70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مسجد</a:t>
            </a:r>
            <a:endParaRPr lang="en-US" dirty="0"/>
          </a:p>
        </p:txBody>
      </p:sp>
      <p:sp>
        <p:nvSpPr>
          <p:cNvPr id="46" name="Rectangle: Rounded Corners 45">
            <a:extLst>
              <a:ext uri="{FF2B5EF4-FFF2-40B4-BE49-F238E27FC236}">
                <a16:creationId xmlns:a16="http://schemas.microsoft.com/office/drawing/2014/main" id="{69B76D23-DE1E-4C45-9432-91A3398C5612}"/>
              </a:ext>
            </a:extLst>
          </p:cNvPr>
          <p:cNvSpPr/>
          <p:nvPr/>
        </p:nvSpPr>
        <p:spPr>
          <a:xfrm>
            <a:off x="177282" y="1562877"/>
            <a:ext cx="744117" cy="112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پارک و فضای سبز </a:t>
            </a:r>
            <a:endParaRPr lang="en-US" dirty="0"/>
          </a:p>
        </p:txBody>
      </p:sp>
      <p:sp>
        <p:nvSpPr>
          <p:cNvPr id="47" name="Rectangle: Rounded Corners 46">
            <a:extLst>
              <a:ext uri="{FF2B5EF4-FFF2-40B4-BE49-F238E27FC236}">
                <a16:creationId xmlns:a16="http://schemas.microsoft.com/office/drawing/2014/main" id="{9287979D-BEE9-48E1-B340-58BD38A047E4}"/>
              </a:ext>
            </a:extLst>
          </p:cNvPr>
          <p:cNvSpPr/>
          <p:nvPr/>
        </p:nvSpPr>
        <p:spPr>
          <a:xfrm>
            <a:off x="167951" y="2883158"/>
            <a:ext cx="839755" cy="594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کافه</a:t>
            </a:r>
            <a:endParaRPr lang="en-US" dirty="0">
              <a:ln w="0"/>
              <a:solidFill>
                <a:schemeClr val="tx1"/>
              </a:solidFill>
              <a:effectLst>
                <a:outerShdw blurRad="38100" dist="19050" dir="2700000" algn="tl" rotWithShape="0">
                  <a:schemeClr val="dk1">
                    <a:alpha val="40000"/>
                  </a:schemeClr>
                </a:outerShdw>
              </a:effectLst>
            </a:endParaRPr>
          </a:p>
        </p:txBody>
      </p:sp>
      <p:cxnSp>
        <p:nvCxnSpPr>
          <p:cNvPr id="49" name="Straight Arrow Connector 48">
            <a:extLst>
              <a:ext uri="{FF2B5EF4-FFF2-40B4-BE49-F238E27FC236}">
                <a16:creationId xmlns:a16="http://schemas.microsoft.com/office/drawing/2014/main" id="{1DD39CAF-A0ED-490C-8502-540659F605B0}"/>
              </a:ext>
            </a:extLst>
          </p:cNvPr>
          <p:cNvCxnSpPr/>
          <p:nvPr/>
        </p:nvCxnSpPr>
        <p:spPr>
          <a:xfrm flipH="1">
            <a:off x="1446245" y="3275045"/>
            <a:ext cx="1026367" cy="51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3FF37C5-7262-4F40-BA1E-0264CE371E78}"/>
              </a:ext>
            </a:extLst>
          </p:cNvPr>
          <p:cNvCxnSpPr/>
          <p:nvPr/>
        </p:nvCxnSpPr>
        <p:spPr>
          <a:xfrm flipH="1">
            <a:off x="1567543" y="3428999"/>
            <a:ext cx="1035698" cy="1301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3DF830B1-A99B-4509-994D-D5107A3F5C74}"/>
              </a:ext>
            </a:extLst>
          </p:cNvPr>
          <p:cNvSpPr/>
          <p:nvPr/>
        </p:nvSpPr>
        <p:spPr>
          <a:xfrm>
            <a:off x="139960" y="3685592"/>
            <a:ext cx="1035697" cy="1250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باشگاه و زمین فوتسال و والیبال</a:t>
            </a:r>
            <a:endParaRPr lang="en-US" dirty="0">
              <a:ln w="0"/>
              <a:solidFill>
                <a:schemeClr val="tx1"/>
              </a:solidFill>
              <a:effectLst>
                <a:outerShdw blurRad="38100" dist="19050" dir="2700000" algn="tl" rotWithShape="0">
                  <a:schemeClr val="dk1">
                    <a:alpha val="40000"/>
                  </a:schemeClr>
                </a:outerShdw>
              </a:effectLst>
            </a:endParaRPr>
          </a:p>
        </p:txBody>
      </p:sp>
      <p:sp>
        <p:nvSpPr>
          <p:cNvPr id="54" name="Rectangle: Rounded Corners 53">
            <a:extLst>
              <a:ext uri="{FF2B5EF4-FFF2-40B4-BE49-F238E27FC236}">
                <a16:creationId xmlns:a16="http://schemas.microsoft.com/office/drawing/2014/main" id="{B7678647-3308-4B6F-9F85-2C6E3FDF0EA1}"/>
              </a:ext>
            </a:extLst>
          </p:cNvPr>
          <p:cNvSpPr/>
          <p:nvPr/>
        </p:nvSpPr>
        <p:spPr>
          <a:xfrm>
            <a:off x="595884" y="4935894"/>
            <a:ext cx="971659" cy="101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نگهبانی</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9582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E3FB8F-7526-4C04-8E23-EEC22F163BAA}"/>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C52C543F-D415-4DFD-B8C8-995ED35F2DA8}"/>
              </a:ext>
            </a:extLst>
          </p:cNvPr>
          <p:cNvSpPr>
            <a:spLocks noGrp="1"/>
          </p:cNvSpPr>
          <p:nvPr>
            <p:ph type="sldNum" sz="quarter" idx="11"/>
          </p:nvPr>
        </p:nvSpPr>
        <p:spPr/>
        <p:txBody>
          <a:bodyPr/>
          <a:lstStyle/>
          <a:p>
            <a:fld id="{8C2E478F-E849-4A8C-AF1F-CBCC78A7CBFA}" type="slidenum">
              <a:rPr lang="en-US" noProof="0" smtClean="0"/>
              <a:pPr/>
              <a:t>15</a:t>
            </a:fld>
            <a:endParaRPr lang="en-US" noProof="0"/>
          </a:p>
        </p:txBody>
      </p:sp>
      <p:sp>
        <p:nvSpPr>
          <p:cNvPr id="4" name="Title 3">
            <a:extLst>
              <a:ext uri="{FF2B5EF4-FFF2-40B4-BE49-F238E27FC236}">
                <a16:creationId xmlns:a16="http://schemas.microsoft.com/office/drawing/2014/main" id="{6A6889C7-4966-41FF-A9B7-7D96C57DD54E}"/>
              </a:ext>
            </a:extLst>
          </p:cNvPr>
          <p:cNvSpPr>
            <a:spLocks noGrp="1"/>
          </p:cNvSpPr>
          <p:nvPr>
            <p:ph type="title"/>
          </p:nvPr>
        </p:nvSpPr>
        <p:spPr>
          <a:xfrm>
            <a:off x="452815" y="-52090"/>
            <a:ext cx="11000232" cy="1188720"/>
          </a:xfrm>
        </p:spPr>
        <p:txBody>
          <a:bodyPr/>
          <a:lstStyle/>
          <a:p>
            <a:r>
              <a:rPr lang="fa-IR" dirty="0"/>
              <a:t>نمودار حبابی:</a:t>
            </a:r>
            <a:endParaRPr lang="en-US" dirty="0"/>
          </a:p>
        </p:txBody>
      </p:sp>
      <p:sp>
        <p:nvSpPr>
          <p:cNvPr id="5" name="Rectangle 4">
            <a:extLst>
              <a:ext uri="{FF2B5EF4-FFF2-40B4-BE49-F238E27FC236}">
                <a16:creationId xmlns:a16="http://schemas.microsoft.com/office/drawing/2014/main" id="{358DF23D-148E-4317-BC0E-D8A57E506E65}"/>
              </a:ext>
            </a:extLst>
          </p:cNvPr>
          <p:cNvSpPr/>
          <p:nvPr/>
        </p:nvSpPr>
        <p:spPr>
          <a:xfrm>
            <a:off x="768501" y="1758820"/>
            <a:ext cx="2901820" cy="19687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dirty="0"/>
              <a:t>درب ورودی واحد ها:</a:t>
            </a:r>
            <a:endParaRPr lang="en-US" dirty="0"/>
          </a:p>
        </p:txBody>
      </p:sp>
      <p:cxnSp>
        <p:nvCxnSpPr>
          <p:cNvPr id="7" name="Straight Arrow Connector 6">
            <a:extLst>
              <a:ext uri="{FF2B5EF4-FFF2-40B4-BE49-F238E27FC236}">
                <a16:creationId xmlns:a16="http://schemas.microsoft.com/office/drawing/2014/main" id="{42DAF315-51D2-46B7-AC75-A71A3CEDAAB2}"/>
              </a:ext>
            </a:extLst>
          </p:cNvPr>
          <p:cNvCxnSpPr/>
          <p:nvPr/>
        </p:nvCxnSpPr>
        <p:spPr>
          <a:xfrm flipV="1">
            <a:off x="3946850" y="1376265"/>
            <a:ext cx="690465" cy="765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F097319-0921-4209-AF53-28034693BD1B}"/>
              </a:ext>
            </a:extLst>
          </p:cNvPr>
          <p:cNvCxnSpPr/>
          <p:nvPr/>
        </p:nvCxnSpPr>
        <p:spPr>
          <a:xfrm flipV="1">
            <a:off x="4057541" y="2576729"/>
            <a:ext cx="1306286" cy="75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AF1A943-323B-42AF-A3F3-F64646B9E0CD}"/>
              </a:ext>
            </a:extLst>
          </p:cNvPr>
          <p:cNvCxnSpPr/>
          <p:nvPr/>
        </p:nvCxnSpPr>
        <p:spPr>
          <a:xfrm>
            <a:off x="4127521" y="3220317"/>
            <a:ext cx="1166326" cy="307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A2476F-F231-41E3-A707-1AF45B532DAB}"/>
              </a:ext>
            </a:extLst>
          </p:cNvPr>
          <p:cNvCxnSpPr>
            <a:cxnSpLocks/>
          </p:cNvCxnSpPr>
          <p:nvPr/>
        </p:nvCxnSpPr>
        <p:spPr>
          <a:xfrm>
            <a:off x="6252926" y="4057263"/>
            <a:ext cx="0" cy="1178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1518C3-A71B-4C65-A874-43F61DFEEF0E}"/>
              </a:ext>
            </a:extLst>
          </p:cNvPr>
          <p:cNvSpPr/>
          <p:nvPr/>
        </p:nvSpPr>
        <p:spPr>
          <a:xfrm>
            <a:off x="5267130" y="1136630"/>
            <a:ext cx="1203649"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دستشویی</a:t>
            </a:r>
            <a:endParaRPr lang="en-US"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B9D99F6F-B61B-4E43-8FE6-D721F304DD6D}"/>
              </a:ext>
            </a:extLst>
          </p:cNvPr>
          <p:cNvSpPr/>
          <p:nvPr/>
        </p:nvSpPr>
        <p:spPr>
          <a:xfrm>
            <a:off x="5506477" y="2288107"/>
            <a:ext cx="1399592"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آشپزخانه</a:t>
            </a:r>
            <a:endParaRPr lang="en-US" dirty="0"/>
          </a:p>
        </p:txBody>
      </p:sp>
      <p:sp>
        <p:nvSpPr>
          <p:cNvPr id="21" name="Rectangle 20">
            <a:extLst>
              <a:ext uri="{FF2B5EF4-FFF2-40B4-BE49-F238E27FC236}">
                <a16:creationId xmlns:a16="http://schemas.microsoft.com/office/drawing/2014/main" id="{CD936F25-EBE3-4A8D-BF01-860727828974}"/>
              </a:ext>
            </a:extLst>
          </p:cNvPr>
          <p:cNvSpPr/>
          <p:nvPr/>
        </p:nvSpPr>
        <p:spPr>
          <a:xfrm>
            <a:off x="5506477" y="3220317"/>
            <a:ext cx="1492898" cy="765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پذیرایی</a:t>
            </a:r>
            <a:endParaRPr lang="en-US" dirty="0"/>
          </a:p>
        </p:txBody>
      </p:sp>
      <p:cxnSp>
        <p:nvCxnSpPr>
          <p:cNvPr id="23" name="Straight Arrow Connector 22">
            <a:extLst>
              <a:ext uri="{FF2B5EF4-FFF2-40B4-BE49-F238E27FC236}">
                <a16:creationId xmlns:a16="http://schemas.microsoft.com/office/drawing/2014/main" id="{6DABC017-E697-4344-9548-49C0F54B1129}"/>
              </a:ext>
            </a:extLst>
          </p:cNvPr>
          <p:cNvCxnSpPr/>
          <p:nvPr/>
        </p:nvCxnSpPr>
        <p:spPr>
          <a:xfrm flipV="1">
            <a:off x="7268547" y="3429000"/>
            <a:ext cx="718457" cy="10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4BA307-A682-46C8-913E-DFE7CDE5CCDA}"/>
              </a:ext>
            </a:extLst>
          </p:cNvPr>
          <p:cNvSpPr/>
          <p:nvPr/>
        </p:nvSpPr>
        <p:spPr>
          <a:xfrm>
            <a:off x="8074228" y="2999193"/>
            <a:ext cx="942392" cy="105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کتابخانه و نشیمن</a:t>
            </a:r>
            <a:endParaRPr lang="en-US" dirty="0"/>
          </a:p>
        </p:txBody>
      </p:sp>
      <p:cxnSp>
        <p:nvCxnSpPr>
          <p:cNvPr id="26" name="Straight Arrow Connector 25">
            <a:extLst>
              <a:ext uri="{FF2B5EF4-FFF2-40B4-BE49-F238E27FC236}">
                <a16:creationId xmlns:a16="http://schemas.microsoft.com/office/drawing/2014/main" id="{1B7A8BF2-BB8A-4FE4-9019-7D8A0F108021}"/>
              </a:ext>
            </a:extLst>
          </p:cNvPr>
          <p:cNvCxnSpPr/>
          <p:nvPr/>
        </p:nvCxnSpPr>
        <p:spPr>
          <a:xfrm flipV="1">
            <a:off x="8434873" y="2288107"/>
            <a:ext cx="0" cy="653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2845DF-CE8F-4FA6-B207-E1CAFC79EADA}"/>
              </a:ext>
            </a:extLst>
          </p:cNvPr>
          <p:cNvCxnSpPr/>
          <p:nvPr/>
        </p:nvCxnSpPr>
        <p:spPr>
          <a:xfrm>
            <a:off x="9103844" y="3374272"/>
            <a:ext cx="859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BFCC1CC-5C36-4E5D-92D3-64BEC1E3216E}"/>
              </a:ext>
            </a:extLst>
          </p:cNvPr>
          <p:cNvCxnSpPr/>
          <p:nvPr/>
        </p:nvCxnSpPr>
        <p:spPr>
          <a:xfrm>
            <a:off x="9106678" y="3816220"/>
            <a:ext cx="895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DB0F918-0F8E-44FE-93F3-98A54A413776}"/>
              </a:ext>
            </a:extLst>
          </p:cNvPr>
          <p:cNvSpPr/>
          <p:nvPr/>
        </p:nvSpPr>
        <p:spPr>
          <a:xfrm>
            <a:off x="7987004" y="1607272"/>
            <a:ext cx="796350" cy="51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مستر</a:t>
            </a:r>
            <a:endParaRPr lang="en-US" dirty="0">
              <a:ln w="0"/>
              <a:solidFill>
                <a:schemeClr val="tx1"/>
              </a:solidFill>
              <a:effectLst>
                <a:outerShdw blurRad="38100" dist="19050" dir="2700000" algn="tl" rotWithShape="0">
                  <a:schemeClr val="dk1">
                    <a:alpha val="40000"/>
                  </a:schemeClr>
                </a:outerShdw>
              </a:effectLst>
            </a:endParaRPr>
          </a:p>
        </p:txBody>
      </p:sp>
      <p:sp>
        <p:nvSpPr>
          <p:cNvPr id="37" name="Rectangle 36">
            <a:extLst>
              <a:ext uri="{FF2B5EF4-FFF2-40B4-BE49-F238E27FC236}">
                <a16:creationId xmlns:a16="http://schemas.microsoft.com/office/drawing/2014/main" id="{3C4BAA95-FBA6-4EE7-9783-6ABD7B11DEE9}"/>
              </a:ext>
            </a:extLst>
          </p:cNvPr>
          <p:cNvSpPr/>
          <p:nvPr/>
        </p:nvSpPr>
        <p:spPr>
          <a:xfrm>
            <a:off x="10050902" y="2941251"/>
            <a:ext cx="1499701" cy="586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حمام و دستشویی</a:t>
            </a:r>
            <a:endParaRPr lang="en-US" dirty="0"/>
          </a:p>
        </p:txBody>
      </p:sp>
      <p:sp>
        <p:nvSpPr>
          <p:cNvPr id="38" name="Rectangle 37">
            <a:extLst>
              <a:ext uri="{FF2B5EF4-FFF2-40B4-BE49-F238E27FC236}">
                <a16:creationId xmlns:a16="http://schemas.microsoft.com/office/drawing/2014/main" id="{5514CA1F-E669-4681-A6F8-5FB35B3E1939}"/>
              </a:ext>
            </a:extLst>
          </p:cNvPr>
          <p:cNvSpPr/>
          <p:nvPr/>
        </p:nvSpPr>
        <p:spPr>
          <a:xfrm>
            <a:off x="10189029" y="3629608"/>
            <a:ext cx="1360240" cy="427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اتاق کودک</a:t>
            </a:r>
            <a:endParaRPr lang="en-US" dirty="0"/>
          </a:p>
        </p:txBody>
      </p:sp>
      <p:sp>
        <p:nvSpPr>
          <p:cNvPr id="39" name="Rectangle 38">
            <a:extLst>
              <a:ext uri="{FF2B5EF4-FFF2-40B4-BE49-F238E27FC236}">
                <a16:creationId xmlns:a16="http://schemas.microsoft.com/office/drawing/2014/main" id="{9A3FA0F8-9634-4FC0-AC94-D6B55FC49793}"/>
              </a:ext>
            </a:extLst>
          </p:cNvPr>
          <p:cNvSpPr/>
          <p:nvPr/>
        </p:nvSpPr>
        <p:spPr>
          <a:xfrm>
            <a:off x="2129633" y="4744769"/>
            <a:ext cx="1161103" cy="563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اتاق کار و مطالعه</a:t>
            </a:r>
            <a:endParaRPr lang="en-US" dirty="0"/>
          </a:p>
        </p:txBody>
      </p:sp>
      <p:sp>
        <p:nvSpPr>
          <p:cNvPr id="40" name="Rectangle 39">
            <a:extLst>
              <a:ext uri="{FF2B5EF4-FFF2-40B4-BE49-F238E27FC236}">
                <a16:creationId xmlns:a16="http://schemas.microsoft.com/office/drawing/2014/main" id="{10E14A42-4105-4609-95D0-A7A2A460C92C}"/>
              </a:ext>
            </a:extLst>
          </p:cNvPr>
          <p:cNvSpPr/>
          <p:nvPr/>
        </p:nvSpPr>
        <p:spPr>
          <a:xfrm>
            <a:off x="5723970" y="5338815"/>
            <a:ext cx="1076549" cy="765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بالکن</a:t>
            </a:r>
            <a:endParaRPr lang="en-US" dirty="0">
              <a:ln w="0"/>
              <a:solidFill>
                <a:schemeClr val="tx1"/>
              </a:solidFill>
              <a:effectLst>
                <a:outerShdw blurRad="38100" dist="19050" dir="2700000" algn="tl" rotWithShape="0">
                  <a:schemeClr val="dk1">
                    <a:alpha val="40000"/>
                  </a:schemeClr>
                </a:outerShdw>
              </a:effectLst>
            </a:endParaRPr>
          </a:p>
        </p:txBody>
      </p:sp>
      <p:cxnSp>
        <p:nvCxnSpPr>
          <p:cNvPr id="42" name="Straight Arrow Connector 41">
            <a:extLst>
              <a:ext uri="{FF2B5EF4-FFF2-40B4-BE49-F238E27FC236}">
                <a16:creationId xmlns:a16="http://schemas.microsoft.com/office/drawing/2014/main" id="{436955FB-8635-478D-AB36-14FFB106C982}"/>
              </a:ext>
            </a:extLst>
          </p:cNvPr>
          <p:cNvCxnSpPr>
            <a:cxnSpLocks/>
          </p:cNvCxnSpPr>
          <p:nvPr/>
        </p:nvCxnSpPr>
        <p:spPr>
          <a:xfrm>
            <a:off x="2653283" y="3816220"/>
            <a:ext cx="1" cy="830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450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DC31547-F290-43B3-8C9D-CB5A869AA248}"/>
              </a:ext>
            </a:extLst>
          </p:cNvPr>
          <p:cNvPicPr>
            <a:picLocks noGrp="1" noChangeAspect="1"/>
          </p:cNvPicPr>
          <p:nvPr>
            <p:ph sz="quarter" idx="16"/>
          </p:nvPr>
        </p:nvPicPr>
        <p:blipFill>
          <a:blip r:embed="rId2"/>
          <a:stretch>
            <a:fillRect/>
          </a:stretch>
        </p:blipFill>
        <p:spPr>
          <a:xfrm>
            <a:off x="6373133" y="863685"/>
            <a:ext cx="5219700" cy="5130630"/>
          </a:xfrm>
        </p:spPr>
      </p:pic>
      <p:sp>
        <p:nvSpPr>
          <p:cNvPr id="3" name="Title 2">
            <a:extLst>
              <a:ext uri="{FF2B5EF4-FFF2-40B4-BE49-F238E27FC236}">
                <a16:creationId xmlns:a16="http://schemas.microsoft.com/office/drawing/2014/main" id="{1D70B9C8-C7C0-467F-906F-29C60D53E7C8}"/>
              </a:ext>
            </a:extLst>
          </p:cNvPr>
          <p:cNvSpPr>
            <a:spLocks noGrp="1"/>
          </p:cNvSpPr>
          <p:nvPr>
            <p:ph type="title"/>
          </p:nvPr>
        </p:nvSpPr>
        <p:spPr/>
        <p:txBody>
          <a:bodyPr/>
          <a:lstStyle/>
          <a:p>
            <a:r>
              <a:rPr lang="fa-IR" dirty="0"/>
              <a:t>سایت پلان:</a:t>
            </a:r>
            <a:endParaRPr lang="en-US" dirty="0"/>
          </a:p>
        </p:txBody>
      </p:sp>
      <p:sp>
        <p:nvSpPr>
          <p:cNvPr id="4" name="Content Placeholder 3">
            <a:extLst>
              <a:ext uri="{FF2B5EF4-FFF2-40B4-BE49-F238E27FC236}">
                <a16:creationId xmlns:a16="http://schemas.microsoft.com/office/drawing/2014/main" id="{45A1AFDF-7769-40D7-AAD2-10EE1B47F9DF}"/>
              </a:ext>
            </a:extLst>
          </p:cNvPr>
          <p:cNvSpPr>
            <a:spLocks noGrp="1"/>
          </p:cNvSpPr>
          <p:nvPr>
            <p:ph idx="1"/>
          </p:nvPr>
        </p:nvSpPr>
        <p:spPr>
          <a:xfrm>
            <a:off x="177282" y="2145235"/>
            <a:ext cx="4767942" cy="3705059"/>
          </a:xfrm>
        </p:spPr>
        <p:txBody>
          <a:bodyPr>
            <a:normAutofit lnSpcReduction="10000"/>
          </a:bodyPr>
          <a:lstStyle/>
          <a:p>
            <a:pPr algn="r"/>
            <a:r>
              <a:rPr lang="fa-IR" dirty="0"/>
              <a:t>مساحت کل آن 4450 متر مربع می باشد</a:t>
            </a:r>
          </a:p>
          <a:p>
            <a:pPr algn="r"/>
            <a:r>
              <a:rPr lang="fa-IR" dirty="0"/>
              <a:t>مساحت مسجد همراه با دستشویی 194 متر مربع</a:t>
            </a:r>
          </a:p>
          <a:p>
            <a:pPr algn="r"/>
            <a:r>
              <a:rPr lang="fa-IR" dirty="0"/>
              <a:t>مساحت فضای سبز و پارک برای نشستن 380 متر مربع</a:t>
            </a:r>
          </a:p>
          <a:p>
            <a:pPr algn="r"/>
            <a:r>
              <a:rPr lang="fa-IR" dirty="0"/>
              <a:t>مساحت باشگاه 380 متربع</a:t>
            </a:r>
          </a:p>
          <a:p>
            <a:pPr algn="r"/>
            <a:r>
              <a:rPr lang="fa-IR" dirty="0"/>
              <a:t>مساحت سالن فوتسال و والیبال هرکدام194 متر مربع</a:t>
            </a:r>
          </a:p>
          <a:p>
            <a:pPr algn="r"/>
            <a:r>
              <a:rPr lang="fa-IR" dirty="0"/>
              <a:t>مساحت کافه بدون در نظرگرفتن فضای سبز اطرافش 50 مترمربع</a:t>
            </a:r>
          </a:p>
          <a:p>
            <a:pPr algn="r"/>
            <a:r>
              <a:rPr lang="fa-IR" dirty="0"/>
              <a:t>پارک بازی کودکان 205 متر مربع</a:t>
            </a:r>
          </a:p>
          <a:p>
            <a:pPr algn="r"/>
            <a:r>
              <a:rPr lang="fa-IR" dirty="0"/>
              <a:t>نگهبانی 92 متر مربع </a:t>
            </a:r>
            <a:endParaRPr lang="en-US" dirty="0"/>
          </a:p>
        </p:txBody>
      </p:sp>
      <p:sp>
        <p:nvSpPr>
          <p:cNvPr id="6" name="Footer Placeholder 5">
            <a:extLst>
              <a:ext uri="{FF2B5EF4-FFF2-40B4-BE49-F238E27FC236}">
                <a16:creationId xmlns:a16="http://schemas.microsoft.com/office/drawing/2014/main" id="{A61D9B5C-4347-41F5-8602-464B63D59D4B}"/>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E0498C93-77CA-4139-9BDF-D103CE296171}"/>
              </a:ext>
            </a:extLst>
          </p:cNvPr>
          <p:cNvSpPr>
            <a:spLocks noGrp="1"/>
          </p:cNvSpPr>
          <p:nvPr>
            <p:ph type="sldNum" sz="quarter" idx="18"/>
          </p:nvPr>
        </p:nvSpPr>
        <p:spPr/>
        <p:txBody>
          <a:bodyPr/>
          <a:lstStyle/>
          <a:p>
            <a:fld id="{8C2E478F-E849-4A8C-AF1F-CBCC78A7CBFA}" type="slidenum">
              <a:rPr lang="en-US" smtClean="0"/>
              <a:pPr/>
              <a:t>16</a:t>
            </a:fld>
            <a:endParaRPr lang="en-US" dirty="0"/>
          </a:p>
        </p:txBody>
      </p:sp>
    </p:spTree>
    <p:extLst>
      <p:ext uri="{BB962C8B-B14F-4D97-AF65-F5344CB8AC3E}">
        <p14:creationId xmlns:p14="http://schemas.microsoft.com/office/powerpoint/2010/main" val="1945914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EB9671E-D2F2-4832-916A-9C197A818130}"/>
              </a:ext>
            </a:extLst>
          </p:cNvPr>
          <p:cNvPicPr>
            <a:picLocks noGrp="1" noChangeAspect="1"/>
          </p:cNvPicPr>
          <p:nvPr>
            <p:ph sz="quarter" idx="16"/>
          </p:nvPr>
        </p:nvPicPr>
        <p:blipFill>
          <a:blip r:embed="rId2"/>
          <a:stretch>
            <a:fillRect/>
          </a:stretch>
        </p:blipFill>
        <p:spPr>
          <a:xfrm>
            <a:off x="6770370" y="1192530"/>
            <a:ext cx="4480560" cy="4472940"/>
          </a:xfrm>
        </p:spPr>
      </p:pic>
      <p:sp>
        <p:nvSpPr>
          <p:cNvPr id="3" name="Title 2">
            <a:extLst>
              <a:ext uri="{FF2B5EF4-FFF2-40B4-BE49-F238E27FC236}">
                <a16:creationId xmlns:a16="http://schemas.microsoft.com/office/drawing/2014/main" id="{57972688-4A55-4799-8321-24D54DC6ACE9}"/>
              </a:ext>
            </a:extLst>
          </p:cNvPr>
          <p:cNvSpPr>
            <a:spLocks noGrp="1"/>
          </p:cNvSpPr>
          <p:nvPr>
            <p:ph type="title"/>
          </p:nvPr>
        </p:nvSpPr>
        <p:spPr/>
        <p:txBody>
          <a:bodyPr/>
          <a:lstStyle/>
          <a:p>
            <a:r>
              <a:rPr lang="fa-IR" dirty="0"/>
              <a:t>لابی مجتمع:</a:t>
            </a:r>
            <a:endParaRPr lang="en-US" dirty="0"/>
          </a:p>
        </p:txBody>
      </p:sp>
      <p:sp>
        <p:nvSpPr>
          <p:cNvPr id="4" name="Content Placeholder 3">
            <a:extLst>
              <a:ext uri="{FF2B5EF4-FFF2-40B4-BE49-F238E27FC236}">
                <a16:creationId xmlns:a16="http://schemas.microsoft.com/office/drawing/2014/main" id="{28AD125C-062E-46AC-BF4B-193198746328}"/>
              </a:ext>
            </a:extLst>
          </p:cNvPr>
          <p:cNvSpPr>
            <a:spLocks noGrp="1"/>
          </p:cNvSpPr>
          <p:nvPr>
            <p:ph idx="1"/>
          </p:nvPr>
        </p:nvSpPr>
        <p:spPr>
          <a:xfrm>
            <a:off x="599167" y="1672992"/>
            <a:ext cx="4226024" cy="4329572"/>
          </a:xfrm>
        </p:spPr>
        <p:txBody>
          <a:bodyPr/>
          <a:lstStyle/>
          <a:p>
            <a:pPr algn="r"/>
            <a:r>
              <a:rPr lang="fa-IR" dirty="0"/>
              <a:t>مساحت لابی 880 متر مربع می باشد.</a:t>
            </a:r>
          </a:p>
          <a:p>
            <a:pPr algn="r"/>
            <a:r>
              <a:rPr lang="fa-IR" dirty="0"/>
              <a:t>مساحت کتابخانه ها 260 متر مربع می باشد</a:t>
            </a:r>
          </a:p>
          <a:p>
            <a:pPr algn="r"/>
            <a:r>
              <a:rPr lang="fa-IR" dirty="0"/>
              <a:t>مساحت سینما خانواده 130 متر مربع می باشد</a:t>
            </a:r>
          </a:p>
          <a:p>
            <a:pPr algn="r"/>
            <a:r>
              <a:rPr lang="fa-IR" dirty="0"/>
              <a:t>مساحت اتاق بازی 100 متر مربع می باشد</a:t>
            </a:r>
          </a:p>
          <a:p>
            <a:pPr algn="r"/>
            <a:r>
              <a:rPr lang="fa-IR" dirty="0"/>
              <a:t>مساحت اتاق کنفرانس 100 متر بع می باشد</a:t>
            </a:r>
            <a:endParaRPr lang="en-US" dirty="0"/>
          </a:p>
        </p:txBody>
      </p:sp>
      <p:sp>
        <p:nvSpPr>
          <p:cNvPr id="6" name="Footer Placeholder 5">
            <a:extLst>
              <a:ext uri="{FF2B5EF4-FFF2-40B4-BE49-F238E27FC236}">
                <a16:creationId xmlns:a16="http://schemas.microsoft.com/office/drawing/2014/main" id="{27E036B2-0856-4BA3-9E35-381D0E31CAC9}"/>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F59B579C-FAFF-4165-889B-712047C2DC8E}"/>
              </a:ext>
            </a:extLst>
          </p:cNvPr>
          <p:cNvSpPr>
            <a:spLocks noGrp="1"/>
          </p:cNvSpPr>
          <p:nvPr>
            <p:ph type="sldNum" sz="quarter" idx="18"/>
          </p:nvPr>
        </p:nvSpPr>
        <p:spPr/>
        <p:txBody>
          <a:bodyPr/>
          <a:lstStyle/>
          <a:p>
            <a:fld id="{8C2E478F-E849-4A8C-AF1F-CBCC78A7CBFA}" type="slidenum">
              <a:rPr lang="en-US" smtClean="0"/>
              <a:pPr/>
              <a:t>17</a:t>
            </a:fld>
            <a:endParaRPr lang="en-US" dirty="0"/>
          </a:p>
        </p:txBody>
      </p:sp>
    </p:spTree>
    <p:extLst>
      <p:ext uri="{BB962C8B-B14F-4D97-AF65-F5344CB8AC3E}">
        <p14:creationId xmlns:p14="http://schemas.microsoft.com/office/powerpoint/2010/main" val="195131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AFF44D2-014C-4791-8C93-B110FB788002}"/>
              </a:ext>
            </a:extLst>
          </p:cNvPr>
          <p:cNvPicPr>
            <a:picLocks noGrp="1" noChangeAspect="1"/>
          </p:cNvPicPr>
          <p:nvPr>
            <p:ph sz="quarter" idx="16"/>
          </p:nvPr>
        </p:nvPicPr>
        <p:blipFill>
          <a:blip r:embed="rId2"/>
          <a:stretch>
            <a:fillRect/>
          </a:stretch>
        </p:blipFill>
        <p:spPr>
          <a:xfrm>
            <a:off x="5850294" y="1173647"/>
            <a:ext cx="6176866" cy="3696356"/>
          </a:xfrm>
        </p:spPr>
      </p:pic>
      <p:sp>
        <p:nvSpPr>
          <p:cNvPr id="3" name="Title 2">
            <a:extLst>
              <a:ext uri="{FF2B5EF4-FFF2-40B4-BE49-F238E27FC236}">
                <a16:creationId xmlns:a16="http://schemas.microsoft.com/office/drawing/2014/main" id="{626DC7D6-13F7-4DC2-BA83-766BF969E10C}"/>
              </a:ext>
            </a:extLst>
          </p:cNvPr>
          <p:cNvSpPr>
            <a:spLocks noGrp="1"/>
          </p:cNvSpPr>
          <p:nvPr>
            <p:ph type="title"/>
          </p:nvPr>
        </p:nvSpPr>
        <p:spPr/>
        <p:txBody>
          <a:bodyPr/>
          <a:lstStyle/>
          <a:p>
            <a:r>
              <a:rPr lang="fa-IR" dirty="0"/>
              <a:t>پلان فضا های مشا در لابی:</a:t>
            </a:r>
            <a:br>
              <a:rPr lang="fa-IR" dirty="0"/>
            </a:br>
            <a:endParaRPr lang="en-US" dirty="0"/>
          </a:p>
        </p:txBody>
      </p:sp>
      <p:sp>
        <p:nvSpPr>
          <p:cNvPr id="4" name="Content Placeholder 3">
            <a:extLst>
              <a:ext uri="{FF2B5EF4-FFF2-40B4-BE49-F238E27FC236}">
                <a16:creationId xmlns:a16="http://schemas.microsoft.com/office/drawing/2014/main" id="{E8E0427B-2181-4EB4-889D-CAE0823809B3}"/>
              </a:ext>
            </a:extLst>
          </p:cNvPr>
          <p:cNvSpPr>
            <a:spLocks noGrp="1"/>
          </p:cNvSpPr>
          <p:nvPr>
            <p:ph idx="1"/>
          </p:nvPr>
        </p:nvSpPr>
        <p:spPr/>
        <p:txBody>
          <a:bodyPr>
            <a:normAutofit lnSpcReduction="10000"/>
          </a:bodyPr>
          <a:lstStyle/>
          <a:p>
            <a:pPr algn="r"/>
            <a:r>
              <a:rPr lang="fa-IR" dirty="0"/>
              <a:t>همان طور که مستحضرید تنها قسمتی که در فضای لابی این مجموعه به نور گیری آن اهمیت باید بدهیم قسمت کتابخانه می باشد.ان چیزی که اهمیت دارد این است که هم باید نور کافی وجود داشته باشد و همزمان نور به طور مستقیم نباشد بنابراین تصمیم گرفتم نورگیر سقفی تعبیه کنم چرا که نوری که از پنجره های کتابخونه وارد میشود به دلیل وجود درختان بشدت کم هست با توجه به ضابطه ای که درباره مساحت نورگیر سقفی خوندم این بود که حداکثر 6 درصد مساحت زمین در اختیار نورگیر سقفی می باشد و با توجه به اینکه مساحت کتابخونه 130 متر مربع هست حدود ۷ متر مربع مساحت نورگیرم هست.</a:t>
            </a:r>
            <a:endParaRPr lang="en-US" dirty="0"/>
          </a:p>
        </p:txBody>
      </p:sp>
      <p:sp>
        <p:nvSpPr>
          <p:cNvPr id="5" name="Text Placeholder 4">
            <a:extLst>
              <a:ext uri="{FF2B5EF4-FFF2-40B4-BE49-F238E27FC236}">
                <a16:creationId xmlns:a16="http://schemas.microsoft.com/office/drawing/2014/main" id="{E154DCF5-AA33-4A78-98AA-1824EEEE72D9}"/>
              </a:ext>
            </a:extLst>
          </p:cNvPr>
          <p:cNvSpPr>
            <a:spLocks noGrp="1"/>
          </p:cNvSpPr>
          <p:nvPr>
            <p:ph type="body" idx="13"/>
          </p:nvPr>
        </p:nvSpPr>
        <p:spPr>
          <a:xfrm>
            <a:off x="755780" y="1483568"/>
            <a:ext cx="4053826" cy="661666"/>
          </a:xfrm>
        </p:spPr>
        <p:txBody>
          <a:bodyPr/>
          <a:lstStyle/>
          <a:p>
            <a:pPr algn="r"/>
            <a:r>
              <a:rPr lang="fa-IR" dirty="0"/>
              <a:t>کتاب خانه:</a:t>
            </a:r>
          </a:p>
          <a:p>
            <a:pPr algn="r"/>
            <a:endParaRPr lang="en-US" dirty="0"/>
          </a:p>
        </p:txBody>
      </p:sp>
      <p:sp>
        <p:nvSpPr>
          <p:cNvPr id="6" name="Footer Placeholder 5">
            <a:extLst>
              <a:ext uri="{FF2B5EF4-FFF2-40B4-BE49-F238E27FC236}">
                <a16:creationId xmlns:a16="http://schemas.microsoft.com/office/drawing/2014/main" id="{0E20C1FB-B970-45EA-A65D-92E5B31814B7}"/>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549062D7-C875-46D8-88E9-0E9CDA614897}"/>
              </a:ext>
            </a:extLst>
          </p:cNvPr>
          <p:cNvSpPr>
            <a:spLocks noGrp="1"/>
          </p:cNvSpPr>
          <p:nvPr>
            <p:ph type="sldNum" sz="quarter" idx="18"/>
          </p:nvPr>
        </p:nvSpPr>
        <p:spPr/>
        <p:txBody>
          <a:bodyPr/>
          <a:lstStyle/>
          <a:p>
            <a:fld id="{8C2E478F-E849-4A8C-AF1F-CBCC78A7CBFA}" type="slidenum">
              <a:rPr lang="en-US" smtClean="0"/>
              <a:pPr/>
              <a:t>18</a:t>
            </a:fld>
            <a:endParaRPr lang="en-US" dirty="0"/>
          </a:p>
        </p:txBody>
      </p:sp>
    </p:spTree>
    <p:extLst>
      <p:ext uri="{BB962C8B-B14F-4D97-AF65-F5344CB8AC3E}">
        <p14:creationId xmlns:p14="http://schemas.microsoft.com/office/powerpoint/2010/main" val="223389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4740C55-092E-4AC2-AC1E-BB7B6B5ABB6B}"/>
              </a:ext>
            </a:extLst>
          </p:cNvPr>
          <p:cNvPicPr>
            <a:picLocks noGrp="1" noChangeAspect="1"/>
          </p:cNvPicPr>
          <p:nvPr>
            <p:ph sz="quarter" idx="16"/>
          </p:nvPr>
        </p:nvPicPr>
        <p:blipFill>
          <a:blip r:embed="rId2"/>
          <a:stretch>
            <a:fillRect/>
          </a:stretch>
        </p:blipFill>
        <p:spPr>
          <a:xfrm>
            <a:off x="6114587" y="1248591"/>
            <a:ext cx="4769018" cy="5306744"/>
          </a:xfrm>
        </p:spPr>
      </p:pic>
      <p:sp>
        <p:nvSpPr>
          <p:cNvPr id="3" name="Title 2">
            <a:extLst>
              <a:ext uri="{FF2B5EF4-FFF2-40B4-BE49-F238E27FC236}">
                <a16:creationId xmlns:a16="http://schemas.microsoft.com/office/drawing/2014/main" id="{56EAEF22-A652-46CC-98FB-AF56E4C4487B}"/>
              </a:ext>
            </a:extLst>
          </p:cNvPr>
          <p:cNvSpPr>
            <a:spLocks noGrp="1"/>
          </p:cNvSpPr>
          <p:nvPr>
            <p:ph type="title"/>
          </p:nvPr>
        </p:nvSpPr>
        <p:spPr/>
        <p:txBody>
          <a:bodyPr/>
          <a:lstStyle/>
          <a:p>
            <a:r>
              <a:rPr lang="en-US" dirty="0"/>
              <a:t>:game</a:t>
            </a:r>
            <a:r>
              <a:rPr lang="fa-IR" dirty="0"/>
              <a:t>پلان </a:t>
            </a:r>
            <a:endParaRPr lang="en-US" dirty="0"/>
          </a:p>
        </p:txBody>
      </p:sp>
      <p:pic>
        <p:nvPicPr>
          <p:cNvPr id="9" name="Content Placeholder 8">
            <a:extLst>
              <a:ext uri="{FF2B5EF4-FFF2-40B4-BE49-F238E27FC236}">
                <a16:creationId xmlns:a16="http://schemas.microsoft.com/office/drawing/2014/main" id="{C12ABF87-312E-4191-8B4F-93C356395497}"/>
              </a:ext>
            </a:extLst>
          </p:cNvPr>
          <p:cNvPicPr>
            <a:picLocks noGrp="1" noChangeAspect="1"/>
          </p:cNvPicPr>
          <p:nvPr>
            <p:ph idx="1"/>
          </p:nvPr>
        </p:nvPicPr>
        <p:blipFill>
          <a:blip r:embed="rId3"/>
          <a:stretch>
            <a:fillRect/>
          </a:stretch>
        </p:blipFill>
        <p:spPr>
          <a:xfrm>
            <a:off x="598488" y="2118049"/>
            <a:ext cx="4337406" cy="3567829"/>
          </a:xfrm>
        </p:spPr>
      </p:pic>
      <p:sp>
        <p:nvSpPr>
          <p:cNvPr id="5" name="Text Placeholder 4">
            <a:extLst>
              <a:ext uri="{FF2B5EF4-FFF2-40B4-BE49-F238E27FC236}">
                <a16:creationId xmlns:a16="http://schemas.microsoft.com/office/drawing/2014/main" id="{B283B113-6254-499D-8CEF-8FB6991D3E5F}"/>
              </a:ext>
            </a:extLst>
          </p:cNvPr>
          <p:cNvSpPr>
            <a:spLocks noGrp="1"/>
          </p:cNvSpPr>
          <p:nvPr>
            <p:ph type="body" idx="13"/>
          </p:nvPr>
        </p:nvSpPr>
        <p:spPr>
          <a:xfrm>
            <a:off x="6685803" y="1385996"/>
            <a:ext cx="4197802" cy="381748"/>
          </a:xfrm>
        </p:spPr>
        <p:txBody>
          <a:bodyPr/>
          <a:lstStyle/>
          <a:p>
            <a:pPr algn="r"/>
            <a:r>
              <a:rPr lang="fa-IR" dirty="0"/>
              <a:t>پلان سینما:</a:t>
            </a:r>
            <a:endParaRPr lang="en-US" dirty="0"/>
          </a:p>
        </p:txBody>
      </p:sp>
      <p:sp>
        <p:nvSpPr>
          <p:cNvPr id="6" name="Footer Placeholder 5">
            <a:extLst>
              <a:ext uri="{FF2B5EF4-FFF2-40B4-BE49-F238E27FC236}">
                <a16:creationId xmlns:a16="http://schemas.microsoft.com/office/drawing/2014/main" id="{0D062E59-062B-4A89-A3C4-04A9AE8EE6F1}"/>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3BDEC2FA-DE5A-4CFF-9CEB-B4F4F52BC4D4}"/>
              </a:ext>
            </a:extLst>
          </p:cNvPr>
          <p:cNvSpPr>
            <a:spLocks noGrp="1"/>
          </p:cNvSpPr>
          <p:nvPr>
            <p:ph type="sldNum" sz="quarter" idx="18"/>
          </p:nvPr>
        </p:nvSpPr>
        <p:spPr/>
        <p:txBody>
          <a:bodyPr/>
          <a:lstStyle/>
          <a:p>
            <a:fld id="{8C2E478F-E849-4A8C-AF1F-CBCC78A7CBFA}" type="slidenum">
              <a:rPr lang="en-US" smtClean="0"/>
              <a:pPr/>
              <a:t>19</a:t>
            </a:fld>
            <a:endParaRPr lang="en-US" dirty="0"/>
          </a:p>
        </p:txBody>
      </p:sp>
    </p:spTree>
    <p:extLst>
      <p:ext uri="{BB962C8B-B14F-4D97-AF65-F5344CB8AC3E}">
        <p14:creationId xmlns:p14="http://schemas.microsoft.com/office/powerpoint/2010/main" val="106823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uilding" title="Building">
            <a:extLst>
              <a:ext uri="{FF2B5EF4-FFF2-40B4-BE49-F238E27FC236}">
                <a16:creationId xmlns:a16="http://schemas.microsoft.com/office/drawing/2014/main" id="{00C713CD-79D0-408F-A140-FBAE3C602261}"/>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rcRect/>
          <a:stretch>
            <a:fillRect/>
          </a:stretch>
        </p:blipFill>
        <p:spPr/>
      </p:pic>
      <p:grpSp>
        <p:nvGrpSpPr>
          <p:cNvPr id="2" name="Group 1">
            <a:extLst>
              <a:ext uri="{FF2B5EF4-FFF2-40B4-BE49-F238E27FC236}">
                <a16:creationId xmlns:a16="http://schemas.microsoft.com/office/drawing/2014/main" id="{CCC577CF-CED3-44B1-AC3E-05C2556B41F4}"/>
              </a:ext>
              <a:ext uri="{C183D7F6-B498-43B3-948B-1728B52AA6E4}">
                <adec:decorative xmlns:adec="http://schemas.microsoft.com/office/drawing/2017/decorative" val="1"/>
              </a:ext>
            </a:extLst>
          </p:cNvPr>
          <p:cNvGrpSpPr/>
          <p:nvPr/>
        </p:nvGrpSpPr>
        <p:grpSpPr>
          <a:xfrm>
            <a:off x="883522" y="408327"/>
            <a:ext cx="5276606" cy="5768636"/>
            <a:chOff x="883522" y="408327"/>
            <a:chExt cx="5276606" cy="5768636"/>
          </a:xfrm>
        </p:grpSpPr>
        <p:sp>
          <p:nvSpPr>
            <p:cNvPr id="14" name="Rectangle 13">
              <a:extLst>
                <a:ext uri="{FF2B5EF4-FFF2-40B4-BE49-F238E27FC236}">
                  <a16:creationId xmlns:a16="http://schemas.microsoft.com/office/drawing/2014/main" id="{875940B9-0338-4FFA-9747-10812F028FB7}"/>
                </a:ext>
                <a:ext uri="{C183D7F6-B498-43B3-948B-1728B52AA6E4}">
                  <adec:decorative xmlns:adec="http://schemas.microsoft.com/office/drawing/2017/decorative" val="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4B52C7E-3049-4545-956A-6D8F73F234DB}"/>
                </a:ext>
                <a:ext uri="{C183D7F6-B498-43B3-948B-1728B52AA6E4}">
                  <adec:decorative xmlns:adec="http://schemas.microsoft.com/office/drawing/2017/decorative" val="1"/>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Graphic 12">
              <a:extLst>
                <a:ext uri="{FF2B5EF4-FFF2-40B4-BE49-F238E27FC236}">
                  <a16:creationId xmlns:a16="http://schemas.microsoft.com/office/drawing/2014/main" id="{46669882-9FD4-41D7-A5A6-A4A2E44A2AB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938" y="1088572"/>
              <a:ext cx="4572000" cy="4572000"/>
            </a:xfrm>
            <a:prstGeom prst="rect">
              <a:avLst/>
            </a:prstGeom>
          </p:spPr>
        </p:pic>
      </p:grpSp>
      <p:sp>
        <p:nvSpPr>
          <p:cNvPr id="26" name="Title 25">
            <a:extLst>
              <a:ext uri="{FF2B5EF4-FFF2-40B4-BE49-F238E27FC236}">
                <a16:creationId xmlns:a16="http://schemas.microsoft.com/office/drawing/2014/main" id="{DB4530C3-10EF-4FDE-A1B1-9DF09C2DF096}"/>
              </a:ext>
            </a:extLst>
          </p:cNvPr>
          <p:cNvSpPr>
            <a:spLocks noGrp="1"/>
          </p:cNvSpPr>
          <p:nvPr>
            <p:ph type="title"/>
          </p:nvPr>
        </p:nvSpPr>
        <p:spPr/>
        <p:txBody>
          <a:bodyPr>
            <a:normAutofit fontScale="90000"/>
          </a:bodyPr>
          <a:lstStyle/>
          <a:p>
            <a:r>
              <a:rPr lang="fa-IR" dirty="0"/>
              <a:t>مجتمع مسکونی برای قشر نویسنده و محقق و هرکسی که دغدغه اش مطالعه است!</a:t>
            </a:r>
            <a:r>
              <a:rPr lang="en-US" dirty="0"/>
              <a:t> </a:t>
            </a:r>
          </a:p>
        </p:txBody>
      </p:sp>
      <p:sp>
        <p:nvSpPr>
          <p:cNvPr id="27" name="Text Placeholder 26">
            <a:extLst>
              <a:ext uri="{FF2B5EF4-FFF2-40B4-BE49-F238E27FC236}">
                <a16:creationId xmlns:a16="http://schemas.microsoft.com/office/drawing/2014/main" id="{863C256D-8187-4199-952C-D2BB841598F8}"/>
              </a:ext>
            </a:extLst>
          </p:cNvPr>
          <p:cNvSpPr>
            <a:spLocks noGrp="1"/>
          </p:cNvSpPr>
          <p:nvPr>
            <p:ph type="body" idx="13"/>
          </p:nvPr>
        </p:nvSpPr>
        <p:spPr/>
        <p:txBody>
          <a:bodyPr/>
          <a:lstStyle/>
          <a:p>
            <a:r>
              <a:rPr lang="en-US" dirty="0"/>
              <a:t> </a:t>
            </a:r>
          </a:p>
        </p:txBody>
      </p:sp>
      <p:sp>
        <p:nvSpPr>
          <p:cNvPr id="3" name="Footer Placeholder 2">
            <a:extLst>
              <a:ext uri="{FF2B5EF4-FFF2-40B4-BE49-F238E27FC236}">
                <a16:creationId xmlns:a16="http://schemas.microsoft.com/office/drawing/2014/main" id="{6F5A9FF5-7F76-43F9-8EBE-606AC1E2C553}"/>
              </a:ext>
            </a:extLst>
          </p:cNvPr>
          <p:cNvSpPr>
            <a:spLocks noGrp="1"/>
          </p:cNvSpPr>
          <p:nvPr>
            <p:ph type="ftr" sz="quarter" idx="16"/>
          </p:nvPr>
        </p:nvSpPr>
        <p:spPr/>
        <p:txBody>
          <a:bodyPr/>
          <a:lstStyle/>
          <a:p>
            <a:r>
              <a:rPr lang="en-US" dirty="0"/>
              <a:t>Add a Footer</a:t>
            </a:r>
          </a:p>
        </p:txBody>
      </p:sp>
      <p:sp>
        <p:nvSpPr>
          <p:cNvPr id="11" name="Rectangle: Single Corner Snipped 10" descr="Footer accent box">
            <a:extLst>
              <a:ext uri="{FF2B5EF4-FFF2-40B4-BE49-F238E27FC236}">
                <a16:creationId xmlns:a16="http://schemas.microsoft.com/office/drawing/2014/main" id="{A39C0937-57CD-4C2F-B530-516994363917}"/>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4E8EC366-9118-4504-88CF-ABE80F98E7F0}"/>
              </a:ext>
            </a:extLst>
          </p:cNvPr>
          <p:cNvSpPr>
            <a:spLocks noGrp="1"/>
          </p:cNvSpPr>
          <p:nvPr>
            <p:ph type="sldNum" sz="quarter" idx="17"/>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2948305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E94CA-550D-431C-B881-F83C289E05BB}"/>
              </a:ext>
            </a:extLst>
          </p:cNvPr>
          <p:cNvSpPr>
            <a:spLocks noGrp="1"/>
          </p:cNvSpPr>
          <p:nvPr>
            <p:ph type="title"/>
          </p:nvPr>
        </p:nvSpPr>
        <p:spPr/>
        <p:txBody>
          <a:bodyPr/>
          <a:lstStyle/>
          <a:p>
            <a:r>
              <a:rPr lang="fa-IR" dirty="0"/>
              <a:t>پارکینگ</a:t>
            </a:r>
            <a:endParaRPr lang="en-US" dirty="0"/>
          </a:p>
        </p:txBody>
      </p:sp>
      <p:pic>
        <p:nvPicPr>
          <p:cNvPr id="9" name="Content Placeholder 8">
            <a:extLst>
              <a:ext uri="{FF2B5EF4-FFF2-40B4-BE49-F238E27FC236}">
                <a16:creationId xmlns:a16="http://schemas.microsoft.com/office/drawing/2014/main" id="{2F47A4E0-C9D5-4F90-BD6C-EF3BD710CB6C}"/>
              </a:ext>
            </a:extLst>
          </p:cNvPr>
          <p:cNvPicPr>
            <a:picLocks noGrp="1" noChangeAspect="1"/>
          </p:cNvPicPr>
          <p:nvPr>
            <p:ph idx="1"/>
          </p:nvPr>
        </p:nvPicPr>
        <p:blipFill>
          <a:blip r:embed="rId2"/>
          <a:stretch>
            <a:fillRect/>
          </a:stretch>
        </p:blipFill>
        <p:spPr>
          <a:xfrm>
            <a:off x="355892" y="2484539"/>
            <a:ext cx="4669462" cy="3511521"/>
          </a:xfrm>
        </p:spPr>
      </p:pic>
      <p:sp>
        <p:nvSpPr>
          <p:cNvPr id="6" name="Footer Placeholder 5">
            <a:extLst>
              <a:ext uri="{FF2B5EF4-FFF2-40B4-BE49-F238E27FC236}">
                <a16:creationId xmlns:a16="http://schemas.microsoft.com/office/drawing/2014/main" id="{C80D112D-BDF1-4500-8018-39EF8D4D886D}"/>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E426F4E7-3449-4FB3-BF4B-CF13F95CB6B8}"/>
              </a:ext>
            </a:extLst>
          </p:cNvPr>
          <p:cNvSpPr>
            <a:spLocks noGrp="1"/>
          </p:cNvSpPr>
          <p:nvPr>
            <p:ph type="sldNum" sz="quarter" idx="18"/>
          </p:nvPr>
        </p:nvSpPr>
        <p:spPr/>
        <p:txBody>
          <a:bodyPr/>
          <a:lstStyle/>
          <a:p>
            <a:fld id="{8C2E478F-E849-4A8C-AF1F-CBCC78A7CBFA}" type="slidenum">
              <a:rPr lang="en-US" smtClean="0"/>
              <a:pPr/>
              <a:t>20</a:t>
            </a:fld>
            <a:endParaRPr lang="en-US" dirty="0"/>
          </a:p>
        </p:txBody>
      </p:sp>
    </p:spTree>
    <p:extLst>
      <p:ext uri="{BB962C8B-B14F-4D97-AF65-F5344CB8AC3E}">
        <p14:creationId xmlns:p14="http://schemas.microsoft.com/office/powerpoint/2010/main" val="1795168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C4DE372-D47F-4601-A8A7-B16611F81AA4}"/>
              </a:ext>
            </a:extLst>
          </p:cNvPr>
          <p:cNvPicPr>
            <a:picLocks noGrp="1" noChangeAspect="1"/>
          </p:cNvPicPr>
          <p:nvPr>
            <p:ph sz="quarter" idx="16"/>
          </p:nvPr>
        </p:nvPicPr>
        <p:blipFill>
          <a:blip r:embed="rId2"/>
          <a:stretch>
            <a:fillRect/>
          </a:stretch>
        </p:blipFill>
        <p:spPr>
          <a:xfrm>
            <a:off x="6530340" y="1131570"/>
            <a:ext cx="4960620" cy="4594860"/>
          </a:xfrm>
        </p:spPr>
      </p:pic>
      <p:sp>
        <p:nvSpPr>
          <p:cNvPr id="3" name="Title 2">
            <a:extLst>
              <a:ext uri="{FF2B5EF4-FFF2-40B4-BE49-F238E27FC236}">
                <a16:creationId xmlns:a16="http://schemas.microsoft.com/office/drawing/2014/main" id="{EEBFEC8A-7705-4B3B-98C0-8DCDD46C8A96}"/>
              </a:ext>
            </a:extLst>
          </p:cNvPr>
          <p:cNvSpPr>
            <a:spLocks noGrp="1"/>
          </p:cNvSpPr>
          <p:nvPr>
            <p:ph type="title"/>
          </p:nvPr>
        </p:nvSpPr>
        <p:spPr/>
        <p:txBody>
          <a:bodyPr/>
          <a:lstStyle/>
          <a:p>
            <a:r>
              <a:rPr lang="fa-IR" dirty="0"/>
              <a:t>پلان طبقات:</a:t>
            </a:r>
            <a:endParaRPr lang="en-US" dirty="0"/>
          </a:p>
        </p:txBody>
      </p:sp>
      <p:sp>
        <p:nvSpPr>
          <p:cNvPr id="4" name="Content Placeholder 3">
            <a:extLst>
              <a:ext uri="{FF2B5EF4-FFF2-40B4-BE49-F238E27FC236}">
                <a16:creationId xmlns:a16="http://schemas.microsoft.com/office/drawing/2014/main" id="{DD3411A2-47FC-4501-A17C-72F1537A466D}"/>
              </a:ext>
            </a:extLst>
          </p:cNvPr>
          <p:cNvSpPr>
            <a:spLocks noGrp="1"/>
          </p:cNvSpPr>
          <p:nvPr>
            <p:ph idx="1"/>
          </p:nvPr>
        </p:nvSpPr>
        <p:spPr/>
        <p:txBody>
          <a:bodyPr/>
          <a:lstStyle/>
          <a:p>
            <a:pPr algn="r"/>
            <a:r>
              <a:rPr lang="fa-IR" dirty="0"/>
              <a:t>هر طبقه متشکل از 4 واحد مسکونی می باشد که در تصویر کنار از شماره 1 تا 4 نام گذاری شده که واحد های 1 و 2 بامساحت215 متر مربع شبیه هم و واحد های 3و4 با مساحت 205 متر مربع شبیه هم هستند.</a:t>
            </a:r>
            <a:endParaRPr lang="en-US" dirty="0"/>
          </a:p>
        </p:txBody>
      </p:sp>
      <p:sp>
        <p:nvSpPr>
          <p:cNvPr id="6" name="Footer Placeholder 5">
            <a:extLst>
              <a:ext uri="{FF2B5EF4-FFF2-40B4-BE49-F238E27FC236}">
                <a16:creationId xmlns:a16="http://schemas.microsoft.com/office/drawing/2014/main" id="{6688DADF-F0D9-4A37-9F58-8F24D2D3CA31}"/>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3D7689B2-60D5-446B-B371-804317794377}"/>
              </a:ext>
            </a:extLst>
          </p:cNvPr>
          <p:cNvSpPr>
            <a:spLocks noGrp="1"/>
          </p:cNvSpPr>
          <p:nvPr>
            <p:ph type="sldNum" sz="quarter" idx="18"/>
          </p:nvPr>
        </p:nvSpPr>
        <p:spPr/>
        <p:txBody>
          <a:bodyPr/>
          <a:lstStyle/>
          <a:p>
            <a:fld id="{8C2E478F-E849-4A8C-AF1F-CBCC78A7CBFA}" type="slidenum">
              <a:rPr lang="en-US" smtClean="0"/>
              <a:pPr/>
              <a:t>21</a:t>
            </a:fld>
            <a:endParaRPr lang="en-US" dirty="0"/>
          </a:p>
        </p:txBody>
      </p:sp>
    </p:spTree>
    <p:extLst>
      <p:ext uri="{BB962C8B-B14F-4D97-AF65-F5344CB8AC3E}">
        <p14:creationId xmlns:p14="http://schemas.microsoft.com/office/powerpoint/2010/main" val="967672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F4D038F-ED29-475F-9CBB-C3F009FE9555}"/>
              </a:ext>
            </a:extLst>
          </p:cNvPr>
          <p:cNvPicPr>
            <a:picLocks noGrp="1" noChangeAspect="1"/>
          </p:cNvPicPr>
          <p:nvPr>
            <p:ph sz="quarter" idx="16"/>
          </p:nvPr>
        </p:nvPicPr>
        <p:blipFill>
          <a:blip r:embed="rId2"/>
          <a:stretch>
            <a:fillRect/>
          </a:stretch>
        </p:blipFill>
        <p:spPr>
          <a:xfrm>
            <a:off x="6054511" y="1099002"/>
            <a:ext cx="5816123" cy="4425689"/>
          </a:xfrm>
        </p:spPr>
      </p:pic>
      <p:sp>
        <p:nvSpPr>
          <p:cNvPr id="3" name="Title 2">
            <a:extLst>
              <a:ext uri="{FF2B5EF4-FFF2-40B4-BE49-F238E27FC236}">
                <a16:creationId xmlns:a16="http://schemas.microsoft.com/office/drawing/2014/main" id="{259442A2-F116-48CB-A943-AC10B898D966}"/>
              </a:ext>
            </a:extLst>
          </p:cNvPr>
          <p:cNvSpPr>
            <a:spLocks noGrp="1"/>
          </p:cNvSpPr>
          <p:nvPr>
            <p:ph type="title"/>
          </p:nvPr>
        </p:nvSpPr>
        <p:spPr>
          <a:xfrm>
            <a:off x="595884" y="1099002"/>
            <a:ext cx="4226024" cy="573989"/>
          </a:xfrm>
        </p:spPr>
        <p:txBody>
          <a:bodyPr/>
          <a:lstStyle/>
          <a:p>
            <a:r>
              <a:rPr lang="fa-IR" dirty="0"/>
              <a:t>پلان واحد ها:</a:t>
            </a:r>
            <a:endParaRPr lang="en-US" dirty="0"/>
          </a:p>
        </p:txBody>
      </p:sp>
      <p:sp>
        <p:nvSpPr>
          <p:cNvPr id="4" name="Content Placeholder 3">
            <a:extLst>
              <a:ext uri="{FF2B5EF4-FFF2-40B4-BE49-F238E27FC236}">
                <a16:creationId xmlns:a16="http://schemas.microsoft.com/office/drawing/2014/main" id="{11FCAF0C-4E7E-414E-BC54-FD531C405182}"/>
              </a:ext>
            </a:extLst>
          </p:cNvPr>
          <p:cNvSpPr>
            <a:spLocks noGrp="1"/>
          </p:cNvSpPr>
          <p:nvPr>
            <p:ph idx="1"/>
          </p:nvPr>
        </p:nvSpPr>
        <p:spPr>
          <a:xfrm>
            <a:off x="599167" y="1800808"/>
            <a:ext cx="4226024" cy="4201755"/>
          </a:xfrm>
        </p:spPr>
        <p:txBody>
          <a:bodyPr>
            <a:normAutofit fontScale="92500" lnSpcReduction="20000"/>
          </a:bodyPr>
          <a:lstStyle/>
          <a:p>
            <a:pPr algn="r"/>
            <a:r>
              <a:rPr lang="fa-IR" dirty="0"/>
              <a:t>این واحد به مساحت215 متر مربع می باشد.</a:t>
            </a:r>
          </a:p>
          <a:p>
            <a:pPr algn="r"/>
            <a:r>
              <a:rPr lang="fa-IR" dirty="0"/>
              <a:t>مساحت آشپزخانه 30 مترمربع می باشد.</a:t>
            </a:r>
          </a:p>
          <a:p>
            <a:pPr algn="r"/>
            <a:r>
              <a:rPr lang="fa-IR" dirty="0"/>
              <a:t>مساحت بالکن(گاردن)25 مترمربع می باشد.</a:t>
            </a:r>
          </a:p>
          <a:p>
            <a:pPr algn="r"/>
            <a:r>
              <a:rPr lang="fa-IR" dirty="0"/>
              <a:t>مساحت اتاق مطالعه و کار(استادی)18 مترمربع می باشد.</a:t>
            </a:r>
          </a:p>
          <a:p>
            <a:pPr algn="r"/>
            <a:r>
              <a:rPr lang="fa-IR" dirty="0"/>
              <a:t>مساحت پذیرایی 57 مترمربع می باشد.</a:t>
            </a:r>
          </a:p>
          <a:p>
            <a:pPr algn="r"/>
            <a:r>
              <a:rPr lang="fa-IR" dirty="0"/>
              <a:t>مساحت اتاق کودک 13 مترمربع می باشد.</a:t>
            </a:r>
          </a:p>
          <a:p>
            <a:pPr algn="r"/>
            <a:r>
              <a:rPr lang="fa-IR" dirty="0"/>
              <a:t>مساحت کتابخانه 25 مترمربع می باشد.</a:t>
            </a:r>
          </a:p>
          <a:p>
            <a:pPr algn="r"/>
            <a:r>
              <a:rPr lang="fa-IR" dirty="0"/>
              <a:t>مساحت دستشویی6 مترمربع می باشد.</a:t>
            </a:r>
          </a:p>
          <a:p>
            <a:pPr algn="r"/>
            <a:r>
              <a:rPr lang="fa-IR" dirty="0"/>
              <a:t>مساحت حمام 8 مترمربع می باشد.</a:t>
            </a:r>
          </a:p>
          <a:p>
            <a:pPr algn="r"/>
            <a:r>
              <a:rPr lang="fa-IR" dirty="0"/>
              <a:t>مساحت مستر 27 مترمربع می باشد.</a:t>
            </a:r>
            <a:endParaRPr lang="en-US" dirty="0"/>
          </a:p>
        </p:txBody>
      </p:sp>
      <p:sp>
        <p:nvSpPr>
          <p:cNvPr id="6" name="Footer Placeholder 5">
            <a:extLst>
              <a:ext uri="{FF2B5EF4-FFF2-40B4-BE49-F238E27FC236}">
                <a16:creationId xmlns:a16="http://schemas.microsoft.com/office/drawing/2014/main" id="{9A3F72E1-4845-436E-B0A0-877B223A94BC}"/>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7B53477E-61F2-4ADF-9E84-94F87A8C6E3B}"/>
              </a:ext>
            </a:extLst>
          </p:cNvPr>
          <p:cNvSpPr>
            <a:spLocks noGrp="1"/>
          </p:cNvSpPr>
          <p:nvPr>
            <p:ph type="sldNum" sz="quarter" idx="18"/>
          </p:nvPr>
        </p:nvSpPr>
        <p:spPr/>
        <p:txBody>
          <a:bodyPr/>
          <a:lstStyle/>
          <a:p>
            <a:fld id="{8C2E478F-E849-4A8C-AF1F-CBCC78A7CBFA}" type="slidenum">
              <a:rPr lang="en-US" smtClean="0"/>
              <a:pPr/>
              <a:t>22</a:t>
            </a:fld>
            <a:endParaRPr lang="en-US" dirty="0"/>
          </a:p>
        </p:txBody>
      </p:sp>
    </p:spTree>
    <p:extLst>
      <p:ext uri="{BB962C8B-B14F-4D97-AF65-F5344CB8AC3E}">
        <p14:creationId xmlns:p14="http://schemas.microsoft.com/office/powerpoint/2010/main" val="854327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68338DA-338D-490E-9808-C6AB92165B2B}"/>
              </a:ext>
            </a:extLst>
          </p:cNvPr>
          <p:cNvPicPr>
            <a:picLocks noGrp="1" noChangeAspect="1"/>
          </p:cNvPicPr>
          <p:nvPr>
            <p:ph sz="quarter" idx="16"/>
          </p:nvPr>
        </p:nvPicPr>
        <p:blipFill>
          <a:blip r:embed="rId2"/>
          <a:stretch>
            <a:fillRect/>
          </a:stretch>
        </p:blipFill>
        <p:spPr>
          <a:xfrm>
            <a:off x="5999908" y="1057025"/>
            <a:ext cx="5818867" cy="4743949"/>
          </a:xfrm>
        </p:spPr>
      </p:pic>
      <p:sp>
        <p:nvSpPr>
          <p:cNvPr id="3" name="Title 2">
            <a:extLst>
              <a:ext uri="{FF2B5EF4-FFF2-40B4-BE49-F238E27FC236}">
                <a16:creationId xmlns:a16="http://schemas.microsoft.com/office/drawing/2014/main" id="{E94F5083-12B9-4F61-ABC1-52EC11A67710}"/>
              </a:ext>
            </a:extLst>
          </p:cNvPr>
          <p:cNvSpPr>
            <a:spLocks noGrp="1"/>
          </p:cNvSpPr>
          <p:nvPr>
            <p:ph type="title"/>
          </p:nvPr>
        </p:nvSpPr>
        <p:spPr/>
        <p:txBody>
          <a:bodyPr/>
          <a:lstStyle/>
          <a:p>
            <a:r>
              <a:rPr kumimoji="0" lang="fa-IR" sz="3200" b="1" i="0" u="none" strike="noStrike" kern="1200" cap="all" spc="0" normalizeH="0" baseline="0" noProof="0" dirty="0">
                <a:ln>
                  <a:noFill/>
                </a:ln>
                <a:solidFill>
                  <a:prstClr val="white"/>
                </a:solidFill>
                <a:effectLst/>
                <a:uLnTx/>
                <a:uFillTx/>
                <a:latin typeface="Calibri"/>
                <a:ea typeface="+mj-ea"/>
                <a:cs typeface="+mj-cs"/>
              </a:rPr>
              <a:t>پلان واحد ها:</a:t>
            </a:r>
            <a:endParaRPr lang="en-US" dirty="0"/>
          </a:p>
        </p:txBody>
      </p:sp>
      <p:sp>
        <p:nvSpPr>
          <p:cNvPr id="4" name="Content Placeholder 3">
            <a:extLst>
              <a:ext uri="{FF2B5EF4-FFF2-40B4-BE49-F238E27FC236}">
                <a16:creationId xmlns:a16="http://schemas.microsoft.com/office/drawing/2014/main" id="{905405EE-F617-40C5-9139-1BE68D78F4EB}"/>
              </a:ext>
            </a:extLst>
          </p:cNvPr>
          <p:cNvSpPr>
            <a:spLocks noGrp="1"/>
          </p:cNvSpPr>
          <p:nvPr>
            <p:ph idx="1"/>
          </p:nvPr>
        </p:nvSpPr>
        <p:spPr/>
        <p:txBody>
          <a:bodyPr>
            <a:normAutofit fontScale="85000" lnSpcReduction="20000"/>
          </a:bodyPr>
          <a:lstStyle/>
          <a:p>
            <a:pPr marL="228600" marR="0" lvl="0" indent="-228600" algn="r"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fa-IR" sz="1500" b="0" i="0" u="none" strike="noStrike" kern="1200" cap="none" spc="0" normalizeH="0" baseline="0" noProof="0" dirty="0">
                <a:ln>
                  <a:noFill/>
                </a:ln>
                <a:solidFill>
                  <a:prstClr val="white"/>
                </a:solidFill>
                <a:effectLst/>
                <a:uLnTx/>
                <a:uFillTx/>
                <a:latin typeface="Calibri"/>
                <a:ea typeface="+mn-ea"/>
                <a:cs typeface="+mn-cs"/>
              </a:rPr>
              <a:t>این واحد به مساحت205 متر مربع می باشد.</a:t>
            </a:r>
          </a:p>
          <a:p>
            <a:pPr marL="228600" marR="0" lvl="0" indent="-228600" algn="r"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fa-IR" sz="1500" b="0" i="0" u="none" strike="noStrike" kern="1200" cap="none" spc="0" normalizeH="0" baseline="0" noProof="0" dirty="0">
                <a:ln>
                  <a:noFill/>
                </a:ln>
                <a:solidFill>
                  <a:prstClr val="white"/>
                </a:solidFill>
                <a:effectLst/>
                <a:uLnTx/>
                <a:uFillTx/>
                <a:latin typeface="Calibri"/>
                <a:ea typeface="+mn-ea"/>
                <a:cs typeface="+mn-cs"/>
              </a:rPr>
              <a:t>مساحت آشپزخانه 23 مترمربع می باشد.</a:t>
            </a:r>
          </a:p>
          <a:p>
            <a:pPr marL="228600" marR="0" lvl="0" indent="-228600" algn="r"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fa-IR" sz="1500" b="0" i="0" u="none" strike="noStrike" kern="1200" cap="none" spc="0" normalizeH="0" baseline="0" noProof="0" dirty="0">
                <a:ln>
                  <a:noFill/>
                </a:ln>
                <a:solidFill>
                  <a:prstClr val="white"/>
                </a:solidFill>
                <a:effectLst/>
                <a:uLnTx/>
                <a:uFillTx/>
                <a:latin typeface="Calibri"/>
                <a:ea typeface="+mn-ea"/>
                <a:cs typeface="+mn-cs"/>
              </a:rPr>
              <a:t>مساحت بالکن(گاردن)19 مترمربع می باشد.</a:t>
            </a:r>
          </a:p>
          <a:p>
            <a:pPr marL="228600" marR="0" lvl="0" indent="-228600" algn="r"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fa-IR" sz="1500" b="0" i="0" u="none" strike="noStrike" kern="1200" cap="none" spc="0" normalizeH="0" baseline="0" noProof="0" dirty="0">
                <a:ln>
                  <a:noFill/>
                </a:ln>
                <a:solidFill>
                  <a:prstClr val="white"/>
                </a:solidFill>
                <a:effectLst/>
                <a:uLnTx/>
                <a:uFillTx/>
                <a:latin typeface="Calibri"/>
                <a:ea typeface="+mn-ea"/>
                <a:cs typeface="+mn-cs"/>
              </a:rPr>
              <a:t>مساحت اتاق مطالعه و کار(استادی)15/5مترمربع می باشد.</a:t>
            </a:r>
          </a:p>
          <a:p>
            <a:pPr marL="228600" marR="0" lvl="0" indent="-228600" algn="r"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fa-IR" sz="1500" b="0" i="0" u="none" strike="noStrike" kern="1200" cap="none" spc="0" normalizeH="0" baseline="0" noProof="0" dirty="0">
                <a:ln>
                  <a:noFill/>
                </a:ln>
                <a:solidFill>
                  <a:prstClr val="white"/>
                </a:solidFill>
                <a:effectLst/>
                <a:uLnTx/>
                <a:uFillTx/>
                <a:latin typeface="Calibri"/>
                <a:ea typeface="+mn-ea"/>
                <a:cs typeface="+mn-cs"/>
              </a:rPr>
              <a:t>مساحت پذیرایی 54مترمربع می باشد.</a:t>
            </a:r>
          </a:p>
          <a:p>
            <a:pPr marL="228600" marR="0" lvl="0" indent="-228600" algn="r"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fa-IR" sz="1500" b="0" i="0" u="none" strike="noStrike" kern="1200" cap="none" spc="0" normalizeH="0" baseline="0" noProof="0" dirty="0">
                <a:ln>
                  <a:noFill/>
                </a:ln>
                <a:solidFill>
                  <a:prstClr val="white"/>
                </a:solidFill>
                <a:effectLst/>
                <a:uLnTx/>
                <a:uFillTx/>
                <a:latin typeface="Calibri"/>
                <a:ea typeface="+mn-ea"/>
                <a:cs typeface="+mn-cs"/>
              </a:rPr>
              <a:t>مساحت اتاق کودک 15/5 مترمربع می باشد.</a:t>
            </a:r>
          </a:p>
          <a:p>
            <a:pPr marL="228600" marR="0" lvl="0" indent="-228600" algn="r"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fa-IR" sz="1500" b="0" i="0" u="none" strike="noStrike" kern="1200" cap="none" spc="0" normalizeH="0" baseline="0" noProof="0" dirty="0">
                <a:ln>
                  <a:noFill/>
                </a:ln>
                <a:solidFill>
                  <a:prstClr val="white"/>
                </a:solidFill>
                <a:effectLst/>
                <a:uLnTx/>
                <a:uFillTx/>
                <a:latin typeface="Calibri"/>
                <a:ea typeface="+mn-ea"/>
                <a:cs typeface="+mn-cs"/>
              </a:rPr>
              <a:t>مساحت کتابخانه 36/5 مترمربع می باشد.</a:t>
            </a:r>
          </a:p>
          <a:p>
            <a:pPr marL="228600" marR="0" lvl="0" indent="-228600" algn="r"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fa-IR" sz="1500" b="0" i="0" u="none" strike="noStrike" kern="1200" cap="none" spc="0" normalizeH="0" baseline="0" noProof="0" dirty="0">
                <a:ln>
                  <a:noFill/>
                </a:ln>
                <a:solidFill>
                  <a:prstClr val="white"/>
                </a:solidFill>
                <a:effectLst/>
                <a:uLnTx/>
                <a:uFillTx/>
                <a:latin typeface="Calibri"/>
                <a:ea typeface="+mn-ea"/>
                <a:cs typeface="+mn-cs"/>
              </a:rPr>
              <a:t>مساحت دستشویی5 مترمربع می باشد.</a:t>
            </a:r>
          </a:p>
          <a:p>
            <a:pPr marL="228600" marR="0" lvl="0" indent="-228600" algn="r"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fa-IR" sz="1500" b="0" i="0" u="none" strike="noStrike" kern="1200" cap="none" spc="0" normalizeH="0" baseline="0" noProof="0" dirty="0">
                <a:ln>
                  <a:noFill/>
                </a:ln>
                <a:solidFill>
                  <a:prstClr val="white"/>
                </a:solidFill>
                <a:effectLst/>
                <a:uLnTx/>
                <a:uFillTx/>
                <a:latin typeface="Calibri"/>
                <a:ea typeface="+mn-ea"/>
                <a:cs typeface="+mn-cs"/>
              </a:rPr>
              <a:t>مساحت حمام 9 مترمربع می باشد.</a:t>
            </a:r>
          </a:p>
          <a:p>
            <a:pPr marL="228600" marR="0" lvl="0" indent="-228600" algn="r"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fa-IR" sz="1500" b="0" i="0" u="none" strike="noStrike" kern="1200" cap="none" spc="0" normalizeH="0" baseline="0" noProof="0" dirty="0">
                <a:ln>
                  <a:noFill/>
                </a:ln>
                <a:solidFill>
                  <a:prstClr val="white"/>
                </a:solidFill>
                <a:effectLst/>
                <a:uLnTx/>
                <a:uFillTx/>
                <a:latin typeface="Calibri"/>
                <a:ea typeface="+mn-ea"/>
                <a:cs typeface="+mn-cs"/>
              </a:rPr>
              <a:t>مساحت مستر 25 مترمربع می باشد.</a:t>
            </a:r>
            <a:endParaRPr kumimoji="0" lang="en-US" sz="1500" b="0" i="0" u="none" strike="noStrike" kern="1200" cap="none" spc="0" normalizeH="0" baseline="0" noProof="0" dirty="0">
              <a:ln>
                <a:noFill/>
              </a:ln>
              <a:solidFill>
                <a:prstClr val="white"/>
              </a:solidFill>
              <a:effectLst/>
              <a:uLnTx/>
              <a:uFillTx/>
              <a:latin typeface="Calibri"/>
              <a:ea typeface="+mn-ea"/>
              <a:cs typeface="+mn-cs"/>
            </a:endParaRPr>
          </a:p>
          <a:p>
            <a:endParaRPr lang="en-US" dirty="0"/>
          </a:p>
        </p:txBody>
      </p:sp>
      <p:sp>
        <p:nvSpPr>
          <p:cNvPr id="6" name="Footer Placeholder 5">
            <a:extLst>
              <a:ext uri="{FF2B5EF4-FFF2-40B4-BE49-F238E27FC236}">
                <a16:creationId xmlns:a16="http://schemas.microsoft.com/office/drawing/2014/main" id="{1DAC817A-D9B5-499D-8C5E-29EE6C35D1B5}"/>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1F0A3787-6108-48F5-8CEB-02753F26D3EB}"/>
              </a:ext>
            </a:extLst>
          </p:cNvPr>
          <p:cNvSpPr>
            <a:spLocks noGrp="1"/>
          </p:cNvSpPr>
          <p:nvPr>
            <p:ph type="sldNum" sz="quarter" idx="18"/>
          </p:nvPr>
        </p:nvSpPr>
        <p:spPr/>
        <p:txBody>
          <a:bodyPr/>
          <a:lstStyle/>
          <a:p>
            <a:fld id="{8C2E478F-E849-4A8C-AF1F-CBCC78A7CBFA}" type="slidenum">
              <a:rPr lang="en-US" smtClean="0"/>
              <a:pPr/>
              <a:t>23</a:t>
            </a:fld>
            <a:endParaRPr lang="en-US" dirty="0"/>
          </a:p>
        </p:txBody>
      </p:sp>
    </p:spTree>
    <p:extLst>
      <p:ext uri="{BB962C8B-B14F-4D97-AF65-F5344CB8AC3E}">
        <p14:creationId xmlns:p14="http://schemas.microsoft.com/office/powerpoint/2010/main" val="202363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34277-0E4A-4F25-9CD2-896B7D29D73B}"/>
              </a:ext>
            </a:extLst>
          </p:cNvPr>
          <p:cNvSpPr>
            <a:spLocks noGrp="1"/>
          </p:cNvSpPr>
          <p:nvPr>
            <p:ph type="title"/>
          </p:nvPr>
        </p:nvSpPr>
        <p:spPr>
          <a:xfrm>
            <a:off x="737119" y="1063690"/>
            <a:ext cx="4088072" cy="609301"/>
          </a:xfrm>
        </p:spPr>
        <p:txBody>
          <a:bodyPr/>
          <a:lstStyle/>
          <a:p>
            <a:r>
              <a:rPr lang="fa-IR" dirty="0"/>
              <a:t> </a:t>
            </a:r>
            <a:r>
              <a:rPr lang="en-US" dirty="0"/>
              <a:t> </a:t>
            </a:r>
            <a:r>
              <a:rPr lang="fa-IR" dirty="0"/>
              <a:t>پلان اجزای خانه:</a:t>
            </a:r>
            <a:endParaRPr lang="en-US" dirty="0"/>
          </a:p>
        </p:txBody>
      </p:sp>
      <p:pic>
        <p:nvPicPr>
          <p:cNvPr id="11" name="Content Placeholder 10">
            <a:extLst>
              <a:ext uri="{FF2B5EF4-FFF2-40B4-BE49-F238E27FC236}">
                <a16:creationId xmlns:a16="http://schemas.microsoft.com/office/drawing/2014/main" id="{D30AC2E5-0611-43D7-B6B4-8DAD971C516D}"/>
              </a:ext>
            </a:extLst>
          </p:cNvPr>
          <p:cNvPicPr>
            <a:picLocks noGrp="1" noChangeAspect="1"/>
          </p:cNvPicPr>
          <p:nvPr>
            <p:ph idx="1"/>
          </p:nvPr>
        </p:nvPicPr>
        <p:blipFill>
          <a:blip r:embed="rId2"/>
          <a:stretch>
            <a:fillRect/>
          </a:stretch>
        </p:blipFill>
        <p:spPr>
          <a:xfrm>
            <a:off x="208446" y="2770918"/>
            <a:ext cx="5327388" cy="3634828"/>
          </a:xfrm>
        </p:spPr>
      </p:pic>
      <p:sp>
        <p:nvSpPr>
          <p:cNvPr id="6" name="Footer Placeholder 5">
            <a:extLst>
              <a:ext uri="{FF2B5EF4-FFF2-40B4-BE49-F238E27FC236}">
                <a16:creationId xmlns:a16="http://schemas.microsoft.com/office/drawing/2014/main" id="{1A25899D-88BC-475A-B5D4-1572F8E80570}"/>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87BC1292-80FF-4FE0-920C-48D0CC1089F3}"/>
              </a:ext>
            </a:extLst>
          </p:cNvPr>
          <p:cNvSpPr>
            <a:spLocks noGrp="1"/>
          </p:cNvSpPr>
          <p:nvPr>
            <p:ph type="sldNum" sz="quarter" idx="18"/>
          </p:nvPr>
        </p:nvSpPr>
        <p:spPr/>
        <p:txBody>
          <a:bodyPr/>
          <a:lstStyle/>
          <a:p>
            <a:fld id="{8C2E478F-E849-4A8C-AF1F-CBCC78A7CBFA}" type="slidenum">
              <a:rPr lang="en-US" smtClean="0"/>
              <a:pPr/>
              <a:t>24</a:t>
            </a:fld>
            <a:endParaRPr lang="en-US" dirty="0"/>
          </a:p>
        </p:txBody>
      </p:sp>
      <p:sp>
        <p:nvSpPr>
          <p:cNvPr id="8" name="Rectangle 7">
            <a:extLst>
              <a:ext uri="{FF2B5EF4-FFF2-40B4-BE49-F238E27FC236}">
                <a16:creationId xmlns:a16="http://schemas.microsoft.com/office/drawing/2014/main" id="{C7B2FEAF-8CAF-498F-A3F2-61FDAC4BB274}"/>
              </a:ext>
            </a:extLst>
          </p:cNvPr>
          <p:cNvSpPr/>
          <p:nvPr/>
        </p:nvSpPr>
        <p:spPr>
          <a:xfrm>
            <a:off x="2108718" y="2052735"/>
            <a:ext cx="895739" cy="699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آشپزخانه</a:t>
            </a:r>
            <a:endParaRPr lang="en-US" dirty="0">
              <a:ln w="0"/>
              <a:solidFill>
                <a:schemeClr val="tx1"/>
              </a:solidFill>
              <a:effectLst>
                <a:outerShdw blurRad="38100" dist="19050" dir="2700000" algn="tl" rotWithShape="0">
                  <a:schemeClr val="dk1">
                    <a:alpha val="40000"/>
                  </a:schemeClr>
                </a:outerShdw>
              </a:effectLst>
            </a:endParaRPr>
          </a:p>
        </p:txBody>
      </p:sp>
      <p:pic>
        <p:nvPicPr>
          <p:cNvPr id="19" name="Content Placeholder 18">
            <a:extLst>
              <a:ext uri="{FF2B5EF4-FFF2-40B4-BE49-F238E27FC236}">
                <a16:creationId xmlns:a16="http://schemas.microsoft.com/office/drawing/2014/main" id="{72D3A936-D05D-4A83-87F4-D02CE5D20841}"/>
              </a:ext>
            </a:extLst>
          </p:cNvPr>
          <p:cNvPicPr>
            <a:picLocks noGrp="1" noChangeAspect="1"/>
          </p:cNvPicPr>
          <p:nvPr>
            <p:ph sz="quarter" idx="16"/>
          </p:nvPr>
        </p:nvPicPr>
        <p:blipFill>
          <a:blip r:embed="rId3"/>
          <a:stretch>
            <a:fillRect/>
          </a:stretch>
        </p:blipFill>
        <p:spPr>
          <a:xfrm>
            <a:off x="6332289" y="1628552"/>
            <a:ext cx="4736406" cy="5165716"/>
          </a:xfrm>
        </p:spPr>
      </p:pic>
      <p:sp>
        <p:nvSpPr>
          <p:cNvPr id="20" name="Rectangle 19">
            <a:extLst>
              <a:ext uri="{FF2B5EF4-FFF2-40B4-BE49-F238E27FC236}">
                <a16:creationId xmlns:a16="http://schemas.microsoft.com/office/drawing/2014/main" id="{95CD22EE-B1FE-4584-9D2F-DB8E913F3466}"/>
              </a:ext>
            </a:extLst>
          </p:cNvPr>
          <p:cNvSpPr/>
          <p:nvPr/>
        </p:nvSpPr>
        <p:spPr>
          <a:xfrm>
            <a:off x="7753739" y="774441"/>
            <a:ext cx="1651518" cy="85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بالکن(گاردن)</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11300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2EAA6A6-BBEE-478C-B8C2-7AC67F81282E}"/>
              </a:ext>
            </a:extLst>
          </p:cNvPr>
          <p:cNvPicPr>
            <a:picLocks noGrp="1" noChangeAspect="1"/>
          </p:cNvPicPr>
          <p:nvPr>
            <p:ph sz="quarter" idx="16"/>
          </p:nvPr>
        </p:nvPicPr>
        <p:blipFill>
          <a:blip r:embed="rId2"/>
          <a:stretch>
            <a:fillRect/>
          </a:stretch>
        </p:blipFill>
        <p:spPr>
          <a:xfrm>
            <a:off x="5079242" y="1169411"/>
            <a:ext cx="7853828" cy="5481454"/>
          </a:xfrm>
        </p:spPr>
      </p:pic>
      <p:sp>
        <p:nvSpPr>
          <p:cNvPr id="3" name="Title 2">
            <a:extLst>
              <a:ext uri="{FF2B5EF4-FFF2-40B4-BE49-F238E27FC236}">
                <a16:creationId xmlns:a16="http://schemas.microsoft.com/office/drawing/2014/main" id="{81659B12-6576-43C5-8B66-18FB43F03139}"/>
              </a:ext>
            </a:extLst>
          </p:cNvPr>
          <p:cNvSpPr>
            <a:spLocks noGrp="1"/>
          </p:cNvSpPr>
          <p:nvPr>
            <p:ph type="title"/>
          </p:nvPr>
        </p:nvSpPr>
        <p:spPr>
          <a:xfrm>
            <a:off x="625151" y="1073020"/>
            <a:ext cx="4200040" cy="599971"/>
          </a:xfrm>
        </p:spPr>
        <p:txBody>
          <a:bodyPr/>
          <a:lstStyle/>
          <a:p>
            <a:r>
              <a:rPr lang="fa-IR" dirty="0"/>
              <a:t>پلان اجزای خانه:</a:t>
            </a:r>
            <a:endParaRPr lang="en-US" dirty="0"/>
          </a:p>
        </p:txBody>
      </p:sp>
      <p:pic>
        <p:nvPicPr>
          <p:cNvPr id="10" name="Content Placeholder 9">
            <a:extLst>
              <a:ext uri="{FF2B5EF4-FFF2-40B4-BE49-F238E27FC236}">
                <a16:creationId xmlns:a16="http://schemas.microsoft.com/office/drawing/2014/main" id="{64170067-5074-4546-AB19-02C806BB21F0}"/>
              </a:ext>
            </a:extLst>
          </p:cNvPr>
          <p:cNvPicPr>
            <a:picLocks noGrp="1" noChangeAspect="1"/>
          </p:cNvPicPr>
          <p:nvPr>
            <p:ph idx="1"/>
          </p:nvPr>
        </p:nvPicPr>
        <p:blipFill>
          <a:blip r:embed="rId3"/>
          <a:stretch>
            <a:fillRect/>
          </a:stretch>
        </p:blipFill>
        <p:spPr>
          <a:xfrm>
            <a:off x="389933" y="1672991"/>
            <a:ext cx="4816549" cy="5932098"/>
          </a:xfrm>
        </p:spPr>
      </p:pic>
      <p:sp>
        <p:nvSpPr>
          <p:cNvPr id="6" name="Footer Placeholder 5">
            <a:extLst>
              <a:ext uri="{FF2B5EF4-FFF2-40B4-BE49-F238E27FC236}">
                <a16:creationId xmlns:a16="http://schemas.microsoft.com/office/drawing/2014/main" id="{A92E5CD9-D05B-4342-848C-9F3A7E7B9AB1}"/>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84D4E1D6-43EB-4504-8DC3-0641BC0582FD}"/>
              </a:ext>
            </a:extLst>
          </p:cNvPr>
          <p:cNvSpPr>
            <a:spLocks noGrp="1"/>
          </p:cNvSpPr>
          <p:nvPr>
            <p:ph type="sldNum" sz="quarter" idx="18"/>
          </p:nvPr>
        </p:nvSpPr>
        <p:spPr/>
        <p:txBody>
          <a:bodyPr/>
          <a:lstStyle/>
          <a:p>
            <a:fld id="{8C2E478F-E849-4A8C-AF1F-CBCC78A7CBFA}" type="slidenum">
              <a:rPr lang="en-US" smtClean="0"/>
              <a:pPr/>
              <a:t>25</a:t>
            </a:fld>
            <a:endParaRPr lang="en-US" dirty="0"/>
          </a:p>
        </p:txBody>
      </p:sp>
      <p:sp>
        <p:nvSpPr>
          <p:cNvPr id="8" name="Rectangle 7">
            <a:extLst>
              <a:ext uri="{FF2B5EF4-FFF2-40B4-BE49-F238E27FC236}">
                <a16:creationId xmlns:a16="http://schemas.microsoft.com/office/drawing/2014/main" id="{79EC08AE-38E3-4BF5-9B34-6F83AA03B98C}"/>
              </a:ext>
            </a:extLst>
          </p:cNvPr>
          <p:cNvSpPr/>
          <p:nvPr/>
        </p:nvSpPr>
        <p:spPr>
          <a:xfrm>
            <a:off x="3791618" y="1829354"/>
            <a:ext cx="1287624" cy="88721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study</a:t>
            </a:r>
          </a:p>
        </p:txBody>
      </p:sp>
      <p:sp>
        <p:nvSpPr>
          <p:cNvPr id="11" name="Rectangle 10">
            <a:extLst>
              <a:ext uri="{FF2B5EF4-FFF2-40B4-BE49-F238E27FC236}">
                <a16:creationId xmlns:a16="http://schemas.microsoft.com/office/drawing/2014/main" id="{21929364-85B9-4A04-981F-C014A71AB304}"/>
              </a:ext>
            </a:extLst>
          </p:cNvPr>
          <p:cNvSpPr/>
          <p:nvPr/>
        </p:nvSpPr>
        <p:spPr>
          <a:xfrm>
            <a:off x="7249887" y="299985"/>
            <a:ext cx="1175657" cy="1073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پذیرایی</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18806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E84923BB-81B3-4D4D-A9C7-BB30FC4B550B}"/>
              </a:ext>
            </a:extLst>
          </p:cNvPr>
          <p:cNvPicPr>
            <a:picLocks noGrp="1" noChangeAspect="1"/>
          </p:cNvPicPr>
          <p:nvPr>
            <p:ph sz="quarter" idx="16"/>
          </p:nvPr>
        </p:nvPicPr>
        <p:blipFill>
          <a:blip r:embed="rId2"/>
          <a:stretch>
            <a:fillRect/>
          </a:stretch>
        </p:blipFill>
        <p:spPr>
          <a:xfrm>
            <a:off x="5090240" y="1229509"/>
            <a:ext cx="6868279" cy="5173911"/>
          </a:xfrm>
        </p:spPr>
      </p:pic>
      <p:sp>
        <p:nvSpPr>
          <p:cNvPr id="3" name="Title 2">
            <a:extLst>
              <a:ext uri="{FF2B5EF4-FFF2-40B4-BE49-F238E27FC236}">
                <a16:creationId xmlns:a16="http://schemas.microsoft.com/office/drawing/2014/main" id="{5D966948-CDBF-40C9-90EE-DAF7FA52F354}"/>
              </a:ext>
            </a:extLst>
          </p:cNvPr>
          <p:cNvSpPr>
            <a:spLocks noGrp="1"/>
          </p:cNvSpPr>
          <p:nvPr>
            <p:ph type="title"/>
          </p:nvPr>
        </p:nvSpPr>
        <p:spPr/>
        <p:txBody>
          <a:bodyPr/>
          <a:lstStyle/>
          <a:p>
            <a:r>
              <a:rPr lang="fa-IR" dirty="0"/>
              <a:t>پلان اجزای خانه:</a:t>
            </a:r>
            <a:endParaRPr lang="en-US" dirty="0"/>
          </a:p>
        </p:txBody>
      </p:sp>
      <p:sp>
        <p:nvSpPr>
          <p:cNvPr id="6" name="Footer Placeholder 5">
            <a:extLst>
              <a:ext uri="{FF2B5EF4-FFF2-40B4-BE49-F238E27FC236}">
                <a16:creationId xmlns:a16="http://schemas.microsoft.com/office/drawing/2014/main" id="{DD04A2F1-82C4-45E1-9172-69DF4570F3CE}"/>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5E3DA981-3E18-4C63-A4D3-90603AF23F55}"/>
              </a:ext>
            </a:extLst>
          </p:cNvPr>
          <p:cNvSpPr>
            <a:spLocks noGrp="1"/>
          </p:cNvSpPr>
          <p:nvPr>
            <p:ph type="sldNum" sz="quarter" idx="18"/>
          </p:nvPr>
        </p:nvSpPr>
        <p:spPr/>
        <p:txBody>
          <a:bodyPr/>
          <a:lstStyle/>
          <a:p>
            <a:fld id="{8C2E478F-E849-4A8C-AF1F-CBCC78A7CBFA}" type="slidenum">
              <a:rPr lang="en-US" smtClean="0"/>
              <a:pPr/>
              <a:t>26</a:t>
            </a:fld>
            <a:endParaRPr lang="en-US" dirty="0"/>
          </a:p>
        </p:txBody>
      </p:sp>
      <p:sp>
        <p:nvSpPr>
          <p:cNvPr id="8" name="Rectangle 7">
            <a:extLst>
              <a:ext uri="{FF2B5EF4-FFF2-40B4-BE49-F238E27FC236}">
                <a16:creationId xmlns:a16="http://schemas.microsoft.com/office/drawing/2014/main" id="{5BF258C7-17D4-4D94-B367-C8785C2A3F15}"/>
              </a:ext>
            </a:extLst>
          </p:cNvPr>
          <p:cNvSpPr/>
          <p:nvPr/>
        </p:nvSpPr>
        <p:spPr>
          <a:xfrm>
            <a:off x="198536" y="807498"/>
            <a:ext cx="1138334" cy="1156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اتاق کودک</a:t>
            </a:r>
            <a:endParaRPr lang="en-US" dirty="0"/>
          </a:p>
        </p:txBody>
      </p:sp>
      <p:pic>
        <p:nvPicPr>
          <p:cNvPr id="14" name="Content Placeholder 13">
            <a:extLst>
              <a:ext uri="{FF2B5EF4-FFF2-40B4-BE49-F238E27FC236}">
                <a16:creationId xmlns:a16="http://schemas.microsoft.com/office/drawing/2014/main" id="{5C6AC68A-4F55-44D3-8A49-389DFA26ACC0}"/>
              </a:ext>
            </a:extLst>
          </p:cNvPr>
          <p:cNvPicPr>
            <a:picLocks noGrp="1" noChangeAspect="1"/>
          </p:cNvPicPr>
          <p:nvPr>
            <p:ph idx="1"/>
          </p:nvPr>
        </p:nvPicPr>
        <p:blipFill>
          <a:blip r:embed="rId3"/>
          <a:stretch>
            <a:fillRect/>
          </a:stretch>
        </p:blipFill>
        <p:spPr>
          <a:xfrm>
            <a:off x="186633" y="1843556"/>
            <a:ext cx="4933301" cy="4745686"/>
          </a:xfrm>
        </p:spPr>
      </p:pic>
      <p:sp>
        <p:nvSpPr>
          <p:cNvPr id="15" name="Rectangle 14">
            <a:extLst>
              <a:ext uri="{FF2B5EF4-FFF2-40B4-BE49-F238E27FC236}">
                <a16:creationId xmlns:a16="http://schemas.microsoft.com/office/drawing/2014/main" id="{DE9262BE-48BA-42BB-8D1A-1189DEE09CA7}"/>
              </a:ext>
            </a:extLst>
          </p:cNvPr>
          <p:cNvSpPr/>
          <p:nvPr/>
        </p:nvSpPr>
        <p:spPr>
          <a:xfrm>
            <a:off x="10384812" y="983438"/>
            <a:ext cx="1268963" cy="1022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کتابخانه</a:t>
            </a:r>
            <a:endParaRPr lang="en-US" dirty="0"/>
          </a:p>
        </p:txBody>
      </p:sp>
    </p:spTree>
    <p:extLst>
      <p:ext uri="{BB962C8B-B14F-4D97-AF65-F5344CB8AC3E}">
        <p14:creationId xmlns:p14="http://schemas.microsoft.com/office/powerpoint/2010/main" val="3116278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C216156A-CF29-4BD8-BD16-6A23932370EC}"/>
              </a:ext>
            </a:extLst>
          </p:cNvPr>
          <p:cNvPicPr>
            <a:picLocks noGrp="1" noChangeAspect="1"/>
          </p:cNvPicPr>
          <p:nvPr>
            <p:ph sz="quarter" idx="16"/>
          </p:nvPr>
        </p:nvPicPr>
        <p:blipFill>
          <a:blip r:embed="rId2"/>
          <a:stretch>
            <a:fillRect/>
          </a:stretch>
        </p:blipFill>
        <p:spPr>
          <a:xfrm>
            <a:off x="7725747" y="1099002"/>
            <a:ext cx="3665220" cy="5181600"/>
          </a:xfrm>
        </p:spPr>
      </p:pic>
      <p:sp>
        <p:nvSpPr>
          <p:cNvPr id="3" name="Title 2">
            <a:extLst>
              <a:ext uri="{FF2B5EF4-FFF2-40B4-BE49-F238E27FC236}">
                <a16:creationId xmlns:a16="http://schemas.microsoft.com/office/drawing/2014/main" id="{4F5EAE58-42D6-43AF-BD24-153E3B9C9A88}"/>
              </a:ext>
            </a:extLst>
          </p:cNvPr>
          <p:cNvSpPr>
            <a:spLocks noGrp="1"/>
          </p:cNvSpPr>
          <p:nvPr>
            <p:ph type="title"/>
          </p:nvPr>
        </p:nvSpPr>
        <p:spPr/>
        <p:txBody>
          <a:bodyPr/>
          <a:lstStyle/>
          <a:p>
            <a:r>
              <a:rPr lang="fa-IR" dirty="0"/>
              <a:t>پلان اجزای خانه:</a:t>
            </a:r>
            <a:endParaRPr lang="en-US" dirty="0"/>
          </a:p>
        </p:txBody>
      </p:sp>
      <p:pic>
        <p:nvPicPr>
          <p:cNvPr id="10" name="Content Placeholder 9">
            <a:extLst>
              <a:ext uri="{FF2B5EF4-FFF2-40B4-BE49-F238E27FC236}">
                <a16:creationId xmlns:a16="http://schemas.microsoft.com/office/drawing/2014/main" id="{87C3143B-874C-447E-B597-D457678497EF}"/>
              </a:ext>
            </a:extLst>
          </p:cNvPr>
          <p:cNvPicPr>
            <a:picLocks noGrp="1" noChangeAspect="1"/>
          </p:cNvPicPr>
          <p:nvPr>
            <p:ph idx="1"/>
          </p:nvPr>
        </p:nvPicPr>
        <p:blipFill>
          <a:blip r:embed="rId3"/>
          <a:stretch>
            <a:fillRect/>
          </a:stretch>
        </p:blipFill>
        <p:spPr>
          <a:xfrm>
            <a:off x="1315180" y="1792374"/>
            <a:ext cx="3395504" cy="4488228"/>
          </a:xfrm>
        </p:spPr>
      </p:pic>
      <p:sp>
        <p:nvSpPr>
          <p:cNvPr id="6" name="Footer Placeholder 5">
            <a:extLst>
              <a:ext uri="{FF2B5EF4-FFF2-40B4-BE49-F238E27FC236}">
                <a16:creationId xmlns:a16="http://schemas.microsoft.com/office/drawing/2014/main" id="{1182CCFD-CDE6-4167-8ECF-D4C84D0895FB}"/>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7171078D-AEA3-4B56-9666-30F8DC3FC5D9}"/>
              </a:ext>
            </a:extLst>
          </p:cNvPr>
          <p:cNvSpPr>
            <a:spLocks noGrp="1"/>
          </p:cNvSpPr>
          <p:nvPr>
            <p:ph type="sldNum" sz="quarter" idx="18"/>
          </p:nvPr>
        </p:nvSpPr>
        <p:spPr/>
        <p:txBody>
          <a:bodyPr/>
          <a:lstStyle/>
          <a:p>
            <a:fld id="{8C2E478F-E849-4A8C-AF1F-CBCC78A7CBFA}" type="slidenum">
              <a:rPr lang="en-US" smtClean="0"/>
              <a:pPr/>
              <a:t>27</a:t>
            </a:fld>
            <a:endParaRPr lang="en-US" dirty="0"/>
          </a:p>
        </p:txBody>
      </p:sp>
      <p:sp>
        <p:nvSpPr>
          <p:cNvPr id="8" name="Rectangle 7">
            <a:extLst>
              <a:ext uri="{FF2B5EF4-FFF2-40B4-BE49-F238E27FC236}">
                <a16:creationId xmlns:a16="http://schemas.microsoft.com/office/drawing/2014/main" id="{D5EE14A8-8CB8-4F6E-AA02-FB35C95449F0}"/>
              </a:ext>
            </a:extLst>
          </p:cNvPr>
          <p:cNvSpPr/>
          <p:nvPr/>
        </p:nvSpPr>
        <p:spPr>
          <a:xfrm>
            <a:off x="595884" y="1688034"/>
            <a:ext cx="132494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دستشویی</a:t>
            </a:r>
            <a:endParaRPr lang="en-US" dirty="0"/>
          </a:p>
        </p:txBody>
      </p:sp>
      <p:sp>
        <p:nvSpPr>
          <p:cNvPr id="11" name="Rectangle 10">
            <a:extLst>
              <a:ext uri="{FF2B5EF4-FFF2-40B4-BE49-F238E27FC236}">
                <a16:creationId xmlns:a16="http://schemas.microsoft.com/office/drawing/2014/main" id="{D9DDDE63-EBC6-444B-9DD8-16391B8A4FD0}"/>
              </a:ext>
            </a:extLst>
          </p:cNvPr>
          <p:cNvSpPr/>
          <p:nvPr/>
        </p:nvSpPr>
        <p:spPr>
          <a:xfrm>
            <a:off x="6466114" y="1166327"/>
            <a:ext cx="125963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حمام</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1258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CB2407-DEFE-4FAB-8942-6649E7028EB1}"/>
              </a:ext>
            </a:extLst>
          </p:cNvPr>
          <p:cNvSpPr>
            <a:spLocks noGrp="1"/>
          </p:cNvSpPr>
          <p:nvPr>
            <p:ph type="title"/>
          </p:nvPr>
        </p:nvSpPr>
        <p:spPr/>
        <p:txBody>
          <a:bodyPr/>
          <a:lstStyle/>
          <a:p>
            <a:r>
              <a:rPr lang="fa-IR" dirty="0"/>
              <a:t>پلان اجزای خانه:</a:t>
            </a:r>
            <a:endParaRPr lang="en-US" dirty="0"/>
          </a:p>
        </p:txBody>
      </p:sp>
      <p:pic>
        <p:nvPicPr>
          <p:cNvPr id="10" name="Content Placeholder 9">
            <a:extLst>
              <a:ext uri="{FF2B5EF4-FFF2-40B4-BE49-F238E27FC236}">
                <a16:creationId xmlns:a16="http://schemas.microsoft.com/office/drawing/2014/main" id="{4A54D26C-FB56-4EBA-83BA-9A458CEE2CF6}"/>
              </a:ext>
            </a:extLst>
          </p:cNvPr>
          <p:cNvPicPr>
            <a:picLocks noGrp="1" noChangeAspect="1"/>
          </p:cNvPicPr>
          <p:nvPr>
            <p:ph idx="1"/>
          </p:nvPr>
        </p:nvPicPr>
        <p:blipFill>
          <a:blip r:embed="rId2"/>
          <a:stretch>
            <a:fillRect/>
          </a:stretch>
        </p:blipFill>
        <p:spPr>
          <a:xfrm>
            <a:off x="1629709" y="1672991"/>
            <a:ext cx="8565502" cy="5123843"/>
          </a:xfrm>
        </p:spPr>
      </p:pic>
      <p:sp>
        <p:nvSpPr>
          <p:cNvPr id="6" name="Footer Placeholder 5">
            <a:extLst>
              <a:ext uri="{FF2B5EF4-FFF2-40B4-BE49-F238E27FC236}">
                <a16:creationId xmlns:a16="http://schemas.microsoft.com/office/drawing/2014/main" id="{585BC910-7D40-42DD-8363-4F36C42E0E69}"/>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159B1C0E-B859-4E25-918B-4F4129E2438C}"/>
              </a:ext>
            </a:extLst>
          </p:cNvPr>
          <p:cNvSpPr>
            <a:spLocks noGrp="1"/>
          </p:cNvSpPr>
          <p:nvPr>
            <p:ph type="sldNum" sz="quarter" idx="18"/>
          </p:nvPr>
        </p:nvSpPr>
        <p:spPr/>
        <p:txBody>
          <a:bodyPr/>
          <a:lstStyle/>
          <a:p>
            <a:fld id="{8C2E478F-E849-4A8C-AF1F-CBCC78A7CBFA}" type="slidenum">
              <a:rPr lang="en-US" smtClean="0"/>
              <a:pPr/>
              <a:t>28</a:t>
            </a:fld>
            <a:endParaRPr lang="en-US" dirty="0"/>
          </a:p>
        </p:txBody>
      </p:sp>
      <p:sp>
        <p:nvSpPr>
          <p:cNvPr id="8" name="Rectangle 7">
            <a:extLst>
              <a:ext uri="{FF2B5EF4-FFF2-40B4-BE49-F238E27FC236}">
                <a16:creationId xmlns:a16="http://schemas.microsoft.com/office/drawing/2014/main" id="{5D26BA85-02D4-4988-A9E8-99685CD886EC}"/>
              </a:ext>
            </a:extLst>
          </p:cNvPr>
          <p:cNvSpPr/>
          <p:nvPr/>
        </p:nvSpPr>
        <p:spPr>
          <a:xfrm>
            <a:off x="8581015" y="1672991"/>
            <a:ext cx="1614196" cy="1156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ln w="0"/>
                <a:solidFill>
                  <a:schemeClr val="tx1"/>
                </a:solidFill>
                <a:effectLst>
                  <a:outerShdw blurRad="38100" dist="19050" dir="2700000" algn="tl" rotWithShape="0">
                    <a:schemeClr val="dk1">
                      <a:alpha val="40000"/>
                    </a:schemeClr>
                  </a:outerShdw>
                </a:effectLst>
              </a:rPr>
              <a:t>مستر</a:t>
            </a:r>
            <a:endParaRPr lang="en-US" dirty="0"/>
          </a:p>
        </p:txBody>
      </p:sp>
    </p:spTree>
    <p:extLst>
      <p:ext uri="{BB962C8B-B14F-4D97-AF65-F5344CB8AC3E}">
        <p14:creationId xmlns:p14="http://schemas.microsoft.com/office/powerpoint/2010/main" val="204130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F20F675-967B-4D9E-B1DE-D504F0976B67}"/>
              </a:ext>
            </a:extLst>
          </p:cNvPr>
          <p:cNvPicPr>
            <a:picLocks noGrp="1" noChangeAspect="1"/>
          </p:cNvPicPr>
          <p:nvPr>
            <p:ph sz="quarter" idx="16"/>
          </p:nvPr>
        </p:nvPicPr>
        <p:blipFill>
          <a:blip r:embed="rId2"/>
          <a:stretch>
            <a:fillRect/>
          </a:stretch>
        </p:blipFill>
        <p:spPr>
          <a:xfrm>
            <a:off x="6189306" y="575948"/>
            <a:ext cx="5219700" cy="5052959"/>
          </a:xfrm>
        </p:spPr>
      </p:pic>
      <p:sp>
        <p:nvSpPr>
          <p:cNvPr id="3" name="Title 2">
            <a:extLst>
              <a:ext uri="{FF2B5EF4-FFF2-40B4-BE49-F238E27FC236}">
                <a16:creationId xmlns:a16="http://schemas.microsoft.com/office/drawing/2014/main" id="{AC69E69E-DAE0-4DC2-9CAA-71D5BF788050}"/>
              </a:ext>
            </a:extLst>
          </p:cNvPr>
          <p:cNvSpPr>
            <a:spLocks noGrp="1"/>
          </p:cNvSpPr>
          <p:nvPr>
            <p:ph type="title"/>
          </p:nvPr>
        </p:nvSpPr>
        <p:spPr/>
        <p:txBody>
          <a:bodyPr/>
          <a:lstStyle/>
          <a:p>
            <a:r>
              <a:rPr lang="fa-IR" dirty="0"/>
              <a:t>نما1:</a:t>
            </a:r>
            <a:endParaRPr lang="en-US" dirty="0"/>
          </a:p>
        </p:txBody>
      </p:sp>
      <p:pic>
        <p:nvPicPr>
          <p:cNvPr id="11" name="Content Placeholder 10">
            <a:extLst>
              <a:ext uri="{FF2B5EF4-FFF2-40B4-BE49-F238E27FC236}">
                <a16:creationId xmlns:a16="http://schemas.microsoft.com/office/drawing/2014/main" id="{F248BDEB-688F-4B97-A242-6A0C6BA1F843}"/>
              </a:ext>
            </a:extLst>
          </p:cNvPr>
          <p:cNvPicPr>
            <a:picLocks noGrp="1" noChangeAspect="1"/>
          </p:cNvPicPr>
          <p:nvPr>
            <p:ph idx="1"/>
          </p:nvPr>
        </p:nvPicPr>
        <p:blipFill>
          <a:blip r:embed="rId3"/>
          <a:stretch>
            <a:fillRect/>
          </a:stretch>
        </p:blipFill>
        <p:spPr>
          <a:xfrm>
            <a:off x="0" y="2939144"/>
            <a:ext cx="5317137" cy="3159554"/>
          </a:xfrm>
        </p:spPr>
      </p:pic>
      <p:sp>
        <p:nvSpPr>
          <p:cNvPr id="5" name="Text Placeholder 4">
            <a:extLst>
              <a:ext uri="{FF2B5EF4-FFF2-40B4-BE49-F238E27FC236}">
                <a16:creationId xmlns:a16="http://schemas.microsoft.com/office/drawing/2014/main" id="{34820BC3-C982-4408-B124-DFC509FFB667}"/>
              </a:ext>
            </a:extLst>
          </p:cNvPr>
          <p:cNvSpPr>
            <a:spLocks noGrp="1"/>
          </p:cNvSpPr>
          <p:nvPr>
            <p:ph type="body" idx="13"/>
          </p:nvPr>
        </p:nvSpPr>
        <p:spPr/>
        <p:txBody>
          <a:bodyPr/>
          <a:lstStyle/>
          <a:p>
            <a:pPr algn="r"/>
            <a:r>
              <a:rPr lang="fa-IR" dirty="0"/>
              <a:t>این نما در واقع دید از قسمت شرقی ساختمان است که واحد های 1 و4 دیده میشود.</a:t>
            </a:r>
            <a:endParaRPr lang="en-US" dirty="0"/>
          </a:p>
        </p:txBody>
      </p:sp>
      <p:sp>
        <p:nvSpPr>
          <p:cNvPr id="6" name="Footer Placeholder 5">
            <a:extLst>
              <a:ext uri="{FF2B5EF4-FFF2-40B4-BE49-F238E27FC236}">
                <a16:creationId xmlns:a16="http://schemas.microsoft.com/office/drawing/2014/main" id="{6A4A6876-A61B-4ED5-869A-E2B47C4B3273}"/>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06CAF596-A13B-493F-A002-C570F60B5B33}"/>
              </a:ext>
            </a:extLst>
          </p:cNvPr>
          <p:cNvSpPr>
            <a:spLocks noGrp="1"/>
          </p:cNvSpPr>
          <p:nvPr>
            <p:ph type="sldNum" sz="quarter" idx="18"/>
          </p:nvPr>
        </p:nvSpPr>
        <p:spPr/>
        <p:txBody>
          <a:bodyPr/>
          <a:lstStyle/>
          <a:p>
            <a:fld id="{8C2E478F-E849-4A8C-AF1F-CBCC78A7CBFA}" type="slidenum">
              <a:rPr lang="en-US" smtClean="0"/>
              <a:pPr/>
              <a:t>29</a:t>
            </a:fld>
            <a:endParaRPr lang="en-US" dirty="0"/>
          </a:p>
        </p:txBody>
      </p:sp>
    </p:spTree>
    <p:extLst>
      <p:ext uri="{BB962C8B-B14F-4D97-AF65-F5344CB8AC3E}">
        <p14:creationId xmlns:p14="http://schemas.microsoft.com/office/powerpoint/2010/main" val="3709452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p:txBody>
          <a:bodyPr/>
          <a:lstStyle/>
          <a:p>
            <a:r>
              <a:rPr lang="fa-IR" dirty="0"/>
              <a:t> </a:t>
            </a:r>
            <a:endParaRPr lang="en-US" dirty="0"/>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57943" y="1315845"/>
            <a:ext cx="5138057" cy="4627756"/>
          </a:xfrm>
        </p:spPr>
        <p:txBody>
          <a:bodyPr/>
          <a:lstStyle/>
          <a:p>
            <a:r>
              <a:rPr lang="fa-IR" dirty="0"/>
              <a:t> </a:t>
            </a:r>
            <a:endParaRPr lang="en-US" dirty="0"/>
          </a:p>
          <a:p>
            <a:pPr algn="r"/>
            <a:r>
              <a:rPr lang="fa-IR" dirty="0"/>
              <a:t>مجتمعی که  طراحی کردم  برای قشر فرهیخته ی محققان و نویسندگان و افرادی که شغلشون ایجاب میکند که  فضای مطالعتی و کتابخانه در دسترس شان باشد حالا چرا برای این افراد انتخاب کردم به این خاطر که متاسفانه در کشور ما بهایی به آنها  داده نمیشود وعلاقه ی شخصی خودم به این قشر باعث این کا رو انجام بدم. سعی کردم حتی الامکان فضای رفاهی خوبی در مجموعه گذاشته باشم تا دغدغه ای از این جهت برای این قشر زحمتکش وجود نداشته باشد.</a:t>
            </a:r>
            <a:endParaRPr lang="en-US" dirty="0"/>
          </a:p>
        </p:txBody>
      </p:sp>
      <p:pic>
        <p:nvPicPr>
          <p:cNvPr id="5" name="Picture Placeholder 4" descr="Two Buildings" title="Two Buildings">
            <a:extLst>
              <a:ext uri="{FF2B5EF4-FFF2-40B4-BE49-F238E27FC236}">
                <a16:creationId xmlns:a16="http://schemas.microsoft.com/office/drawing/2014/main" id="{9EF82849-1FFF-4EE2-B6A4-C19B8A083067}"/>
              </a:ext>
            </a:extLst>
          </p:cNvPr>
          <p:cNvPicPr>
            <a:picLocks noGrp="1" noChangeAspect="1"/>
          </p:cNvPicPr>
          <p:nvPr>
            <p:ph type="pic" idx="1"/>
          </p:nvPr>
        </p:nvPicPr>
        <p:blipFill>
          <a:blip r:embed="rId3">
            <a:extLst>
              <a:ext uri="{BEBA8EAE-BF5A-486C-A8C5-ECC9F3942E4B}">
                <a14:imgProps xmlns:a14="http://schemas.microsoft.com/office/drawing/2010/main">
                  <a14:imgLayer r:embed="rId4">
                    <a14:imgEffect>
                      <a14:brightnessContrast bright="-29000" contrast="24000"/>
                    </a14:imgEffect>
                  </a14:imgLayer>
                </a14:imgProps>
              </a:ext>
              <a:ext uri="{28A0092B-C50C-407E-A947-70E740481C1C}">
                <a14:useLocalDpi xmlns:a14="http://schemas.microsoft.com/office/drawing/2010/main" val="0"/>
              </a:ext>
            </a:extLst>
          </a:blip>
          <a:srcRect/>
          <a:stretch>
            <a:fillRect/>
          </a:stretch>
        </p:blipFill>
        <p:spPr/>
      </p:pic>
      <p:sp>
        <p:nvSpPr>
          <p:cNvPr id="2" name="Footer Placeholder 1">
            <a:extLst>
              <a:ext uri="{FF2B5EF4-FFF2-40B4-BE49-F238E27FC236}">
                <a16:creationId xmlns:a16="http://schemas.microsoft.com/office/drawing/2014/main" id="{F17BB2B3-BB1E-4588-97D3-522970C829A4}"/>
              </a:ext>
            </a:extLst>
          </p:cNvPr>
          <p:cNvSpPr>
            <a:spLocks noGrp="1"/>
          </p:cNvSpPr>
          <p:nvPr>
            <p:ph type="ftr" sz="quarter" idx="14"/>
          </p:nvPr>
        </p:nvSpPr>
        <p:spPr/>
        <p:txBody>
          <a:bodyPr/>
          <a:lstStyle/>
          <a:p>
            <a:r>
              <a:rPr lang="en-US" dirty="0"/>
              <a:t>Add a Footer</a:t>
            </a:r>
          </a:p>
        </p:txBody>
      </p:sp>
      <p:sp>
        <p:nvSpPr>
          <p:cNvPr id="10" name="Rectangle: Single Corner Snipped 9" descr="Footer accent box">
            <a:extLst>
              <a:ext uri="{FF2B5EF4-FFF2-40B4-BE49-F238E27FC236}">
                <a16:creationId xmlns:a16="http://schemas.microsoft.com/office/drawing/2014/main" id="{CDA9F8EC-2836-4D7A-8BB2-6D1C849515C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C25E833F-FD8B-46E5-BD16-A82D3EDA8554}"/>
              </a:ext>
            </a:extLst>
          </p:cNvPr>
          <p:cNvSpPr>
            <a:spLocks noGrp="1"/>
          </p:cNvSpPr>
          <p:nvPr>
            <p:ph type="sldNum" sz="quarter" idx="15"/>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48532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9D5C8F3-1528-4165-83D1-BC0D12FF7FDC}"/>
              </a:ext>
            </a:extLst>
          </p:cNvPr>
          <p:cNvPicPr>
            <a:picLocks noGrp="1" noChangeAspect="1"/>
          </p:cNvPicPr>
          <p:nvPr>
            <p:ph sz="quarter" idx="16"/>
          </p:nvPr>
        </p:nvPicPr>
        <p:blipFill>
          <a:blip r:embed="rId2"/>
          <a:stretch>
            <a:fillRect/>
          </a:stretch>
        </p:blipFill>
        <p:spPr>
          <a:xfrm>
            <a:off x="6732718" y="849086"/>
            <a:ext cx="5137916" cy="5377465"/>
          </a:xfrm>
        </p:spPr>
      </p:pic>
      <p:sp>
        <p:nvSpPr>
          <p:cNvPr id="3" name="Title 2">
            <a:extLst>
              <a:ext uri="{FF2B5EF4-FFF2-40B4-BE49-F238E27FC236}">
                <a16:creationId xmlns:a16="http://schemas.microsoft.com/office/drawing/2014/main" id="{FD576AE2-3DD8-4D91-A640-CFC723562ADD}"/>
              </a:ext>
            </a:extLst>
          </p:cNvPr>
          <p:cNvSpPr>
            <a:spLocks noGrp="1"/>
          </p:cNvSpPr>
          <p:nvPr>
            <p:ph type="title"/>
          </p:nvPr>
        </p:nvSpPr>
        <p:spPr/>
        <p:txBody>
          <a:bodyPr/>
          <a:lstStyle/>
          <a:p>
            <a:r>
              <a:rPr lang="fa-IR" dirty="0"/>
              <a:t>نما2:</a:t>
            </a:r>
            <a:endParaRPr lang="en-US" dirty="0"/>
          </a:p>
        </p:txBody>
      </p:sp>
      <p:pic>
        <p:nvPicPr>
          <p:cNvPr id="9" name="Content Placeholder 8">
            <a:extLst>
              <a:ext uri="{FF2B5EF4-FFF2-40B4-BE49-F238E27FC236}">
                <a16:creationId xmlns:a16="http://schemas.microsoft.com/office/drawing/2014/main" id="{22BACA58-C04F-439E-A9ED-06846A819F6A}"/>
              </a:ext>
            </a:extLst>
          </p:cNvPr>
          <p:cNvPicPr>
            <a:picLocks noGrp="1" noChangeAspect="1"/>
          </p:cNvPicPr>
          <p:nvPr>
            <p:ph idx="1"/>
          </p:nvPr>
        </p:nvPicPr>
        <p:blipFill>
          <a:blip r:embed="rId3"/>
          <a:stretch>
            <a:fillRect/>
          </a:stretch>
        </p:blipFill>
        <p:spPr>
          <a:xfrm>
            <a:off x="595884" y="2771192"/>
            <a:ext cx="4585306" cy="3634554"/>
          </a:xfrm>
        </p:spPr>
      </p:pic>
      <p:sp>
        <p:nvSpPr>
          <p:cNvPr id="5" name="Text Placeholder 4">
            <a:extLst>
              <a:ext uri="{FF2B5EF4-FFF2-40B4-BE49-F238E27FC236}">
                <a16:creationId xmlns:a16="http://schemas.microsoft.com/office/drawing/2014/main" id="{2D978061-E419-43B6-870E-BAAC164004B7}"/>
              </a:ext>
            </a:extLst>
          </p:cNvPr>
          <p:cNvSpPr>
            <a:spLocks noGrp="1"/>
          </p:cNvSpPr>
          <p:nvPr>
            <p:ph type="body" idx="13"/>
          </p:nvPr>
        </p:nvSpPr>
        <p:spPr/>
        <p:txBody>
          <a:bodyPr/>
          <a:lstStyle/>
          <a:p>
            <a:pPr algn="r"/>
            <a:r>
              <a:rPr lang="fa-IR" dirty="0"/>
              <a:t>این نما در واقع دید از شمال ساختمان می باشد که واحد های 1 و 2 دیده می شوند.</a:t>
            </a:r>
            <a:endParaRPr lang="en-US" dirty="0"/>
          </a:p>
        </p:txBody>
      </p:sp>
      <p:sp>
        <p:nvSpPr>
          <p:cNvPr id="6" name="Footer Placeholder 5">
            <a:extLst>
              <a:ext uri="{FF2B5EF4-FFF2-40B4-BE49-F238E27FC236}">
                <a16:creationId xmlns:a16="http://schemas.microsoft.com/office/drawing/2014/main" id="{C8F77690-5E45-4D5F-993C-7BEFA8045A48}"/>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212B0C2A-B679-4305-8D01-1DBEBAD94208}"/>
              </a:ext>
            </a:extLst>
          </p:cNvPr>
          <p:cNvSpPr>
            <a:spLocks noGrp="1"/>
          </p:cNvSpPr>
          <p:nvPr>
            <p:ph type="sldNum" sz="quarter" idx="18"/>
          </p:nvPr>
        </p:nvSpPr>
        <p:spPr/>
        <p:txBody>
          <a:bodyPr/>
          <a:lstStyle/>
          <a:p>
            <a:fld id="{8C2E478F-E849-4A8C-AF1F-CBCC78A7CBFA}" type="slidenum">
              <a:rPr lang="en-US" smtClean="0"/>
              <a:pPr/>
              <a:t>30</a:t>
            </a:fld>
            <a:endParaRPr lang="en-US" dirty="0"/>
          </a:p>
        </p:txBody>
      </p:sp>
    </p:spTree>
    <p:extLst>
      <p:ext uri="{BB962C8B-B14F-4D97-AF65-F5344CB8AC3E}">
        <p14:creationId xmlns:p14="http://schemas.microsoft.com/office/powerpoint/2010/main" val="2712349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3ABD0E-17B9-4B29-9361-4046B086B423}"/>
              </a:ext>
            </a:extLst>
          </p:cNvPr>
          <p:cNvSpPr>
            <a:spLocks noGrp="1"/>
          </p:cNvSpPr>
          <p:nvPr>
            <p:ph type="title"/>
          </p:nvPr>
        </p:nvSpPr>
        <p:spPr/>
        <p:txBody>
          <a:bodyPr/>
          <a:lstStyle/>
          <a:p>
            <a:r>
              <a:rPr lang="en-US" dirty="0"/>
              <a:t>:A-A</a:t>
            </a:r>
            <a:r>
              <a:rPr lang="fa-IR" dirty="0"/>
              <a:t>مقطع</a:t>
            </a:r>
            <a:r>
              <a:rPr lang="en-US" dirty="0"/>
              <a:t> </a:t>
            </a:r>
          </a:p>
        </p:txBody>
      </p:sp>
      <p:pic>
        <p:nvPicPr>
          <p:cNvPr id="9" name="Content Placeholder 8">
            <a:extLst>
              <a:ext uri="{FF2B5EF4-FFF2-40B4-BE49-F238E27FC236}">
                <a16:creationId xmlns:a16="http://schemas.microsoft.com/office/drawing/2014/main" id="{465D9F49-2845-4A3A-9158-1632342F8A95}"/>
              </a:ext>
            </a:extLst>
          </p:cNvPr>
          <p:cNvPicPr>
            <a:picLocks noGrp="1" noChangeAspect="1"/>
          </p:cNvPicPr>
          <p:nvPr>
            <p:ph idx="1"/>
          </p:nvPr>
        </p:nvPicPr>
        <p:blipFill>
          <a:blip r:embed="rId2"/>
          <a:stretch>
            <a:fillRect/>
          </a:stretch>
        </p:blipFill>
        <p:spPr>
          <a:xfrm>
            <a:off x="598488" y="2606605"/>
            <a:ext cx="4225925" cy="2933840"/>
          </a:xfrm>
        </p:spPr>
      </p:pic>
      <p:sp>
        <p:nvSpPr>
          <p:cNvPr id="6" name="Footer Placeholder 5">
            <a:extLst>
              <a:ext uri="{FF2B5EF4-FFF2-40B4-BE49-F238E27FC236}">
                <a16:creationId xmlns:a16="http://schemas.microsoft.com/office/drawing/2014/main" id="{5C5E8DF8-75D1-430F-8885-6578EB36C807}"/>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D73BE58A-DD8A-4CC0-ABB7-83CE28EF8F20}"/>
              </a:ext>
            </a:extLst>
          </p:cNvPr>
          <p:cNvSpPr>
            <a:spLocks noGrp="1"/>
          </p:cNvSpPr>
          <p:nvPr>
            <p:ph type="sldNum" sz="quarter" idx="18"/>
          </p:nvPr>
        </p:nvSpPr>
        <p:spPr/>
        <p:txBody>
          <a:bodyPr/>
          <a:lstStyle/>
          <a:p>
            <a:fld id="{8C2E478F-E849-4A8C-AF1F-CBCC78A7CBFA}" type="slidenum">
              <a:rPr lang="en-US" smtClean="0"/>
              <a:pPr/>
              <a:t>31</a:t>
            </a:fld>
            <a:endParaRPr lang="en-US" dirty="0"/>
          </a:p>
        </p:txBody>
      </p:sp>
      <p:pic>
        <p:nvPicPr>
          <p:cNvPr id="15" name="Content Placeholder 14">
            <a:extLst>
              <a:ext uri="{FF2B5EF4-FFF2-40B4-BE49-F238E27FC236}">
                <a16:creationId xmlns:a16="http://schemas.microsoft.com/office/drawing/2014/main" id="{1D18631A-1FA7-431D-92A4-ACF368B26AD9}"/>
              </a:ext>
            </a:extLst>
          </p:cNvPr>
          <p:cNvPicPr>
            <a:picLocks noGrp="1" noChangeAspect="1"/>
          </p:cNvPicPr>
          <p:nvPr>
            <p:ph sz="quarter" idx="16"/>
          </p:nvPr>
        </p:nvPicPr>
        <p:blipFill>
          <a:blip r:embed="rId3"/>
          <a:stretch>
            <a:fillRect/>
          </a:stretch>
        </p:blipFill>
        <p:spPr>
          <a:xfrm>
            <a:off x="6096000" y="434927"/>
            <a:ext cx="5453269" cy="6378623"/>
          </a:xfrm>
        </p:spPr>
      </p:pic>
    </p:spTree>
    <p:extLst>
      <p:ext uri="{BB962C8B-B14F-4D97-AF65-F5344CB8AC3E}">
        <p14:creationId xmlns:p14="http://schemas.microsoft.com/office/powerpoint/2010/main" val="3697428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E3DCF-B3A6-45DA-A192-A908E8CC96CB}"/>
              </a:ext>
            </a:extLst>
          </p:cNvPr>
          <p:cNvSpPr>
            <a:spLocks noGrp="1"/>
          </p:cNvSpPr>
          <p:nvPr>
            <p:ph type="title"/>
          </p:nvPr>
        </p:nvSpPr>
        <p:spPr/>
        <p:txBody>
          <a:bodyPr/>
          <a:lstStyle/>
          <a:p>
            <a:r>
              <a:rPr lang="en-US" dirty="0"/>
              <a:t>:B-B</a:t>
            </a:r>
            <a:r>
              <a:rPr lang="fa-IR" dirty="0"/>
              <a:t>مقطع</a:t>
            </a:r>
            <a:endParaRPr lang="en-US" dirty="0"/>
          </a:p>
        </p:txBody>
      </p:sp>
      <p:pic>
        <p:nvPicPr>
          <p:cNvPr id="9" name="Content Placeholder 8">
            <a:extLst>
              <a:ext uri="{FF2B5EF4-FFF2-40B4-BE49-F238E27FC236}">
                <a16:creationId xmlns:a16="http://schemas.microsoft.com/office/drawing/2014/main" id="{7E243E2B-8EAF-4071-B669-B76D62AA4C3F}"/>
              </a:ext>
            </a:extLst>
          </p:cNvPr>
          <p:cNvPicPr>
            <a:picLocks noGrp="1" noChangeAspect="1"/>
          </p:cNvPicPr>
          <p:nvPr>
            <p:ph idx="1"/>
          </p:nvPr>
        </p:nvPicPr>
        <p:blipFill>
          <a:blip r:embed="rId2"/>
          <a:stretch>
            <a:fillRect/>
          </a:stretch>
        </p:blipFill>
        <p:spPr>
          <a:xfrm>
            <a:off x="34537" y="1672991"/>
            <a:ext cx="5890727" cy="4550527"/>
          </a:xfrm>
        </p:spPr>
      </p:pic>
      <p:sp>
        <p:nvSpPr>
          <p:cNvPr id="6" name="Footer Placeholder 5">
            <a:extLst>
              <a:ext uri="{FF2B5EF4-FFF2-40B4-BE49-F238E27FC236}">
                <a16:creationId xmlns:a16="http://schemas.microsoft.com/office/drawing/2014/main" id="{DD9A7CEE-BBF6-4E69-AB73-72DD8124656B}"/>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73D9D66D-DBC3-44F7-AD0D-05E57F3C62F2}"/>
              </a:ext>
            </a:extLst>
          </p:cNvPr>
          <p:cNvSpPr>
            <a:spLocks noGrp="1"/>
          </p:cNvSpPr>
          <p:nvPr>
            <p:ph type="sldNum" sz="quarter" idx="18"/>
          </p:nvPr>
        </p:nvSpPr>
        <p:spPr/>
        <p:txBody>
          <a:bodyPr/>
          <a:lstStyle/>
          <a:p>
            <a:fld id="{8C2E478F-E849-4A8C-AF1F-CBCC78A7CBFA}" type="slidenum">
              <a:rPr lang="en-US" smtClean="0"/>
              <a:pPr/>
              <a:t>32</a:t>
            </a:fld>
            <a:endParaRPr lang="en-US" dirty="0"/>
          </a:p>
        </p:txBody>
      </p:sp>
      <p:pic>
        <p:nvPicPr>
          <p:cNvPr id="15" name="Content Placeholder 14">
            <a:extLst>
              <a:ext uri="{FF2B5EF4-FFF2-40B4-BE49-F238E27FC236}">
                <a16:creationId xmlns:a16="http://schemas.microsoft.com/office/drawing/2014/main" id="{D9EA6E69-151E-4F0A-BD35-86B944AD7354}"/>
              </a:ext>
            </a:extLst>
          </p:cNvPr>
          <p:cNvPicPr>
            <a:picLocks noGrp="1" noChangeAspect="1"/>
          </p:cNvPicPr>
          <p:nvPr>
            <p:ph sz="quarter" idx="16"/>
          </p:nvPr>
        </p:nvPicPr>
        <p:blipFill>
          <a:blip r:embed="rId3"/>
          <a:stretch>
            <a:fillRect/>
          </a:stretch>
        </p:blipFill>
        <p:spPr>
          <a:xfrm>
            <a:off x="5823079" y="298579"/>
            <a:ext cx="6157427" cy="5924939"/>
          </a:xfrm>
        </p:spPr>
      </p:pic>
    </p:spTree>
    <p:extLst>
      <p:ext uri="{BB962C8B-B14F-4D97-AF65-F5344CB8AC3E}">
        <p14:creationId xmlns:p14="http://schemas.microsoft.com/office/powerpoint/2010/main" val="422445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ceiling">
            <a:extLst>
              <a:ext uri="{FF2B5EF4-FFF2-40B4-BE49-F238E27FC236}">
                <a16:creationId xmlns:a16="http://schemas.microsoft.com/office/drawing/2014/main" id="{ECE6809B-9586-4FFC-9D20-26C51CA9653B}"/>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 uri="{C183D7F6-B498-43B3-948B-1728B52AA6E4}">
                <adec:decorative xmlns:adec="http://schemas.microsoft.com/office/drawing/2017/decorative" val="1"/>
              </a:ext>
            </a:extLst>
          </p:cNvPr>
          <p:cNvSpPr/>
          <p:nvPr/>
        </p:nvSpPr>
        <p:spPr>
          <a:xfrm>
            <a:off x="-35508" y="20298"/>
            <a:ext cx="12192000"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 uri="{C183D7F6-B498-43B3-948B-1728B52AA6E4}">
                  <adec:decorative xmlns:adec="http://schemas.microsoft.com/office/drawing/2017/decorative" val="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CBF662F-A198-4AD3-8EBC-0EC9A52B2994}"/>
                </a:ext>
                <a:ext uri="{C183D7F6-B498-43B3-948B-1728B52AA6E4}">
                  <adec:decorative xmlns:adec="http://schemas.microsoft.com/office/drawing/2017/decorative"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p:txBody>
          <a:bodyPr anchor="ctr"/>
          <a:lstStyle/>
          <a:p>
            <a:r>
              <a:rPr lang="en-US" dirty="0"/>
              <a:t>THANK YOU</a:t>
            </a:r>
          </a:p>
        </p:txBody>
      </p:sp>
      <p:sp>
        <p:nvSpPr>
          <p:cNvPr id="10" name="Subtitle 9">
            <a:extLst>
              <a:ext uri="{FF2B5EF4-FFF2-40B4-BE49-F238E27FC236}">
                <a16:creationId xmlns:a16="http://schemas.microsoft.com/office/drawing/2014/main" id="{3E9BAE4F-16CE-4F5D-9BC7-2CB992790F2F}"/>
              </a:ext>
            </a:extLst>
          </p:cNvPr>
          <p:cNvSpPr>
            <a:spLocks noGrp="1"/>
          </p:cNvSpPr>
          <p:nvPr>
            <p:ph type="subTitle" idx="1"/>
          </p:nvPr>
        </p:nvSpPr>
        <p:spPr/>
        <p:txBody>
          <a:bodyPr/>
          <a:lstStyle/>
          <a:p>
            <a:r>
              <a:rPr lang="fa-IR" dirty="0"/>
              <a:t> امیرپویا هادیزاده یزدی</a:t>
            </a:r>
            <a:endParaRPr lang="en-US" dirty="0"/>
          </a:p>
        </p:txBody>
      </p:sp>
      <p:sp>
        <p:nvSpPr>
          <p:cNvPr id="2" name="Footer Placeholder 1">
            <a:extLst>
              <a:ext uri="{FF2B5EF4-FFF2-40B4-BE49-F238E27FC236}">
                <a16:creationId xmlns:a16="http://schemas.microsoft.com/office/drawing/2014/main" id="{9FE3A4F2-29CE-4C57-A172-6A0D63EFD700}"/>
              </a:ext>
            </a:extLst>
          </p:cNvPr>
          <p:cNvSpPr>
            <a:spLocks noGrp="1"/>
          </p:cNvSpPr>
          <p:nvPr>
            <p:ph type="ftr" sz="quarter" idx="4294967295"/>
          </p:nvPr>
        </p:nvSpPr>
        <p:spPr>
          <a:xfrm>
            <a:off x="595884" y="6468303"/>
            <a:ext cx="4114800" cy="365125"/>
          </a:xfrm>
        </p:spPr>
        <p:txBody>
          <a:bodyPr/>
          <a:lstStyle/>
          <a:p>
            <a:r>
              <a:rPr lang="en-US" dirty="0"/>
              <a:t>Add a Footer</a:t>
            </a:r>
          </a:p>
        </p:txBody>
      </p:sp>
      <p:sp>
        <p:nvSpPr>
          <p:cNvPr id="25" name="Rectangle: Single Corner Snipped 24" descr="Footer accent box">
            <a:extLst>
              <a:ext uri="{FF2B5EF4-FFF2-40B4-BE49-F238E27FC236}">
                <a16:creationId xmlns:a16="http://schemas.microsoft.com/office/drawing/2014/main" id="{ADA66B68-D364-4C11-9AA9-052CEAC914E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Slide Number Placeholder 5">
            <a:extLst>
              <a:ext uri="{FF2B5EF4-FFF2-40B4-BE49-F238E27FC236}">
                <a16:creationId xmlns:a16="http://schemas.microsoft.com/office/drawing/2014/main" id="{7B17F9E2-0E31-4010-80D8-F343F24E6E14}"/>
              </a:ext>
            </a:extLst>
          </p:cNvPr>
          <p:cNvSpPr>
            <a:spLocks noGrp="1"/>
          </p:cNvSpPr>
          <p:nvPr>
            <p:ph type="sldNum" sz="quarter" idx="4294967295"/>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33</a:t>
            </a:fld>
            <a:endParaRPr lang="en-US" dirty="0"/>
          </a:p>
        </p:txBody>
      </p:sp>
    </p:spTree>
    <p:extLst>
      <p:ext uri="{BB962C8B-B14F-4D97-AF65-F5344CB8AC3E}">
        <p14:creationId xmlns:p14="http://schemas.microsoft.com/office/powerpoint/2010/main" val="207078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ity Scape" title="City Scape">
            <a:extLst>
              <a:ext uri="{FF2B5EF4-FFF2-40B4-BE49-F238E27FC236}">
                <a16:creationId xmlns:a16="http://schemas.microsoft.com/office/drawing/2014/main" id="{ED2DC372-F50D-4241-956F-88217652F919}"/>
              </a:ext>
            </a:extLst>
          </p:cNvPr>
          <p:cNvPicPr>
            <a:picLocks noGrp="1" noChangeAspect="1"/>
          </p:cNvPicPr>
          <p:nvPr>
            <p:ph type="pic" sz="quarter" idx="15"/>
          </p:nvPr>
        </p:nvPicPr>
        <p:blipFill>
          <a:blip r:embed="rId3">
            <a:extLst>
              <a:ext uri="{BEBA8EAE-BF5A-486C-A8C5-ECC9F3942E4B}">
                <a14:imgProps xmlns:a14="http://schemas.microsoft.com/office/drawing/2010/main">
                  <a14:imgLayer r:embed="rId4">
                    <a14:imgEffect>
                      <a14:brightnessContrast bright="-33000"/>
                    </a14:imgEffect>
                  </a14:imgLayer>
                </a14:imgProps>
              </a:ext>
              <a:ext uri="{28A0092B-C50C-407E-A947-70E740481C1C}">
                <a14:useLocalDpi xmlns:a14="http://schemas.microsoft.com/office/drawing/2010/main" val="0"/>
              </a:ext>
            </a:extLst>
          </a:blip>
          <a:srcRect/>
          <a:stretch>
            <a:fillRect/>
          </a:stretch>
        </p:blipFill>
        <p:spPr/>
      </p:pic>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4506095" y="2544196"/>
            <a:ext cx="4351911" cy="1769608"/>
          </a:xfrm>
        </p:spPr>
        <p:txBody>
          <a:bodyPr>
            <a:normAutofit/>
          </a:bodyPr>
          <a:lstStyle/>
          <a:p>
            <a:r>
              <a:rPr lang="fa-IR" dirty="0">
                <a:solidFill>
                  <a:schemeClr val="bg1"/>
                </a:solidFill>
              </a:rPr>
              <a:t> </a:t>
            </a:r>
            <a:endParaRPr lang="en-US" dirty="0">
              <a:solidFill>
                <a:schemeClr val="bg1"/>
              </a:solidFill>
            </a:endParaRP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4506095" y="4127455"/>
            <a:ext cx="4351912" cy="29643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fa-IR" dirty="0"/>
              <a:t> </a:t>
            </a:r>
            <a:endParaRPr lang="en-US" dirty="0"/>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p:txBody>
          <a:bodyPr/>
          <a:lstStyle/>
          <a:p>
            <a:r>
              <a:rPr lang="en-US" dirty="0"/>
              <a:t>Add a Footer</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Slide Number Placeholder 5">
            <a:extLst>
              <a:ext uri="{FF2B5EF4-FFF2-40B4-BE49-F238E27FC236}">
                <a16:creationId xmlns:a16="http://schemas.microsoft.com/office/drawing/2014/main" id="{9B86A7AA-7991-4038-A5AB-6D5D751095C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4</a:t>
            </a:fld>
            <a:endParaRPr lang="en-US" dirty="0"/>
          </a:p>
        </p:txBody>
      </p:sp>
      <p:pic>
        <p:nvPicPr>
          <p:cNvPr id="3" name="Picture 2">
            <a:extLst>
              <a:ext uri="{FF2B5EF4-FFF2-40B4-BE49-F238E27FC236}">
                <a16:creationId xmlns:a16="http://schemas.microsoft.com/office/drawing/2014/main" id="{4B258ECD-3D83-4232-902E-047913CB9963}"/>
              </a:ext>
            </a:extLst>
          </p:cNvPr>
          <p:cNvPicPr>
            <a:picLocks noChangeAspect="1"/>
          </p:cNvPicPr>
          <p:nvPr/>
        </p:nvPicPr>
        <p:blipFill>
          <a:blip r:embed="rId5"/>
          <a:stretch>
            <a:fillRect/>
          </a:stretch>
        </p:blipFill>
        <p:spPr>
          <a:xfrm>
            <a:off x="0" y="24573"/>
            <a:ext cx="7973727" cy="6821142"/>
          </a:xfrm>
          <a:prstGeom prst="rect">
            <a:avLst/>
          </a:prstGeom>
        </p:spPr>
      </p:pic>
      <p:sp>
        <p:nvSpPr>
          <p:cNvPr id="5" name="Flowchart: Process 4">
            <a:extLst>
              <a:ext uri="{FF2B5EF4-FFF2-40B4-BE49-F238E27FC236}">
                <a16:creationId xmlns:a16="http://schemas.microsoft.com/office/drawing/2014/main" id="{C9F4D847-D46E-4AEE-A287-1DF4E7775819}"/>
              </a:ext>
            </a:extLst>
          </p:cNvPr>
          <p:cNvSpPr/>
          <p:nvPr/>
        </p:nvSpPr>
        <p:spPr>
          <a:xfrm>
            <a:off x="7973727" y="101463"/>
            <a:ext cx="3723902" cy="6242602"/>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dirty="0"/>
              <a:t>درطراحی سایت پلانم دنبال چیز خاصی بودم که تصمیم گرفتم به جای اینکه مستطیل مانند باشد پنج ضلعی باشد همانند مجتمع پنتاگون </a:t>
            </a:r>
            <a:r>
              <a:rPr lang="fa-IR" dirty="0">
                <a:sym typeface="Wingdings" panose="05000000000000000000" pitchFamily="2" charset="2"/>
              </a:rPr>
              <a:t> البته تفاوت های به سزایی دارد اما ایده پنج ضلعی از پنتاگون به ذهنم خطور کرد.</a:t>
            </a:r>
            <a:r>
              <a:rPr lang="fa-IR" dirty="0"/>
              <a:t> </a:t>
            </a:r>
            <a:endParaRPr lang="en-US" dirty="0"/>
          </a:p>
        </p:txBody>
      </p:sp>
    </p:spTree>
    <p:extLst>
      <p:ext uri="{BB962C8B-B14F-4D97-AF65-F5344CB8AC3E}">
        <p14:creationId xmlns:p14="http://schemas.microsoft.com/office/powerpoint/2010/main" val="423632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490654" y="1170878"/>
            <a:ext cx="4334537" cy="502113"/>
          </a:xfrm>
        </p:spPr>
        <p:txBody>
          <a:bodyPr/>
          <a:lstStyle/>
          <a:p>
            <a:r>
              <a:rPr lang="fa-IR" dirty="0"/>
              <a:t> فرهنگ سرای خاوران :</a:t>
            </a:r>
            <a:endParaRPr lang="en-US" dirty="0"/>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fa-IR" dirty="0"/>
              <a:t> </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10679" y="1905861"/>
            <a:ext cx="4226024" cy="3857329"/>
          </a:xfrm>
        </p:spPr>
        <p:txBody>
          <a:bodyPr>
            <a:normAutofit/>
          </a:bodyPr>
          <a:lstStyle/>
          <a:p>
            <a:pPr marL="0" indent="0" algn="r">
              <a:buNone/>
            </a:pPr>
            <a:r>
              <a:rPr lang="fa-IR" dirty="0"/>
              <a:t> فرهنگسرای خاوران یکی از فرهنگسراهای تهران (منطقه۱۵) است و از مراکز فرهنگی شرق تهران محسوب می‌شود که در چهار بخش ساختمان اداری، بازارچه فرهنگ و هنر (به صورت روباز در وسط محوطه) و ساختمان مرکزی ساخته شده و در خیابان خاوران، سه راه هاشم‌آباد قرار دارد. این مجموعه در مجاورت آرامستان یهودیان (بهشتیه خاوران) و پردیس تئاتر تهران قرار دارد.</a:t>
            </a:r>
            <a:endParaRPr lang="en-US" dirty="0"/>
          </a:p>
        </p:txBody>
      </p:sp>
      <p:sp>
        <p:nvSpPr>
          <p:cNvPr id="11" name="Footer Placeholder 10">
            <a:extLst>
              <a:ext uri="{FF2B5EF4-FFF2-40B4-BE49-F238E27FC236}">
                <a16:creationId xmlns:a16="http://schemas.microsoft.com/office/drawing/2014/main" id="{27599ABA-671B-4E90-B4E8-5B2482234ACA}"/>
              </a:ext>
            </a:extLst>
          </p:cNvPr>
          <p:cNvSpPr>
            <a:spLocks noGrp="1"/>
          </p:cNvSpPr>
          <p:nvPr>
            <p:ph type="ftr" sz="quarter" idx="17"/>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A40D7403-0D24-42D0-9DE5-23601D8FBC17}"/>
              </a:ext>
            </a:extLst>
          </p:cNvPr>
          <p:cNvSpPr>
            <a:spLocks noGrp="1"/>
          </p:cNvSpPr>
          <p:nvPr>
            <p:ph type="sldNum" sz="quarter" idx="18"/>
          </p:nvPr>
        </p:nvSpPr>
        <p:spPr/>
        <p:txBody>
          <a:bodyPr/>
          <a:lstStyle/>
          <a:p>
            <a:fld id="{8C2E478F-E849-4A8C-AF1F-CBCC78A7CBFA}" type="slidenum">
              <a:rPr lang="en-US" smtClean="0"/>
              <a:pPr/>
              <a:t>5</a:t>
            </a:fld>
            <a:endParaRPr lang="en-US" dirty="0"/>
          </a:p>
        </p:txBody>
      </p:sp>
      <p:pic>
        <p:nvPicPr>
          <p:cNvPr id="8" name="Content Placeholder 7">
            <a:extLst>
              <a:ext uri="{FF2B5EF4-FFF2-40B4-BE49-F238E27FC236}">
                <a16:creationId xmlns:a16="http://schemas.microsoft.com/office/drawing/2014/main" id="{D0E67399-3C37-418A-A17B-F56E50B8DA66}"/>
              </a:ext>
            </a:extLst>
          </p:cNvPr>
          <p:cNvPicPr>
            <a:picLocks noGrp="1" noChangeAspect="1"/>
          </p:cNvPicPr>
          <p:nvPr>
            <p:ph sz="quarter" idx="16"/>
          </p:nvPr>
        </p:nvPicPr>
        <p:blipFill>
          <a:blip r:embed="rId2"/>
          <a:stretch>
            <a:fillRect/>
          </a:stretch>
        </p:blipFill>
        <p:spPr>
          <a:xfrm>
            <a:off x="6371648" y="160819"/>
            <a:ext cx="4652760" cy="3268181"/>
          </a:xfrm>
        </p:spPr>
      </p:pic>
      <p:pic>
        <p:nvPicPr>
          <p:cNvPr id="13" name="Picture 12">
            <a:extLst>
              <a:ext uri="{FF2B5EF4-FFF2-40B4-BE49-F238E27FC236}">
                <a16:creationId xmlns:a16="http://schemas.microsoft.com/office/drawing/2014/main" id="{9AAE3A0C-2BB9-4B22-93F2-F50D8C03E5AB}"/>
              </a:ext>
            </a:extLst>
          </p:cNvPr>
          <p:cNvPicPr>
            <a:picLocks noChangeAspect="1"/>
          </p:cNvPicPr>
          <p:nvPr/>
        </p:nvPicPr>
        <p:blipFill>
          <a:blip r:embed="rId3"/>
          <a:stretch>
            <a:fillRect/>
          </a:stretch>
        </p:blipFill>
        <p:spPr>
          <a:xfrm>
            <a:off x="6371649" y="3512021"/>
            <a:ext cx="4790722" cy="3185160"/>
          </a:xfrm>
          <a:prstGeom prst="rect">
            <a:avLst/>
          </a:prstGeom>
        </p:spPr>
      </p:pic>
    </p:spTree>
    <p:extLst>
      <p:ext uri="{BB962C8B-B14F-4D97-AF65-F5344CB8AC3E}">
        <p14:creationId xmlns:p14="http://schemas.microsoft.com/office/powerpoint/2010/main" val="150775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B7D076F-D660-4B65-9B2F-97BC292E8FFC}"/>
              </a:ext>
            </a:extLst>
          </p:cNvPr>
          <p:cNvPicPr>
            <a:picLocks noGrp="1" noChangeAspect="1"/>
          </p:cNvPicPr>
          <p:nvPr>
            <p:ph sz="quarter" idx="16"/>
          </p:nvPr>
        </p:nvPicPr>
        <p:blipFill>
          <a:blip r:embed="rId2"/>
          <a:stretch>
            <a:fillRect/>
          </a:stretch>
        </p:blipFill>
        <p:spPr>
          <a:xfrm>
            <a:off x="6913755" y="811249"/>
            <a:ext cx="4326673" cy="5401393"/>
          </a:xfrm>
        </p:spPr>
      </p:pic>
      <p:sp>
        <p:nvSpPr>
          <p:cNvPr id="3" name="Title 2">
            <a:extLst>
              <a:ext uri="{FF2B5EF4-FFF2-40B4-BE49-F238E27FC236}">
                <a16:creationId xmlns:a16="http://schemas.microsoft.com/office/drawing/2014/main" id="{F36B230E-CA5C-40B0-9816-3BB4C81BBCC0}"/>
              </a:ext>
            </a:extLst>
          </p:cNvPr>
          <p:cNvSpPr>
            <a:spLocks noGrp="1"/>
          </p:cNvSpPr>
          <p:nvPr>
            <p:ph type="title"/>
          </p:nvPr>
        </p:nvSpPr>
        <p:spPr/>
        <p:txBody>
          <a:bodyPr/>
          <a:lstStyle/>
          <a:p>
            <a:r>
              <a:rPr lang="fa-IR" dirty="0"/>
              <a:t>آرامگاه خواجه ربیع:</a:t>
            </a:r>
            <a:endParaRPr lang="en-US" dirty="0"/>
          </a:p>
        </p:txBody>
      </p:sp>
      <p:sp>
        <p:nvSpPr>
          <p:cNvPr id="4" name="Content Placeholder 3">
            <a:extLst>
              <a:ext uri="{FF2B5EF4-FFF2-40B4-BE49-F238E27FC236}">
                <a16:creationId xmlns:a16="http://schemas.microsoft.com/office/drawing/2014/main" id="{02EFE790-D510-40D6-925D-84A0F8CA12B2}"/>
              </a:ext>
            </a:extLst>
          </p:cNvPr>
          <p:cNvSpPr>
            <a:spLocks noGrp="1"/>
          </p:cNvSpPr>
          <p:nvPr>
            <p:ph idx="1"/>
          </p:nvPr>
        </p:nvSpPr>
        <p:spPr>
          <a:xfrm>
            <a:off x="599167" y="1817650"/>
            <a:ext cx="4226024" cy="4184914"/>
          </a:xfrm>
        </p:spPr>
        <p:txBody>
          <a:bodyPr>
            <a:noAutofit/>
          </a:bodyPr>
          <a:lstStyle/>
          <a:p>
            <a:pPr algn="r"/>
            <a:r>
              <a:rPr lang="fa-IR" sz="1300" dirty="0"/>
              <a:t>مقبرۀ خواجه ربیع بنایی باشکوه در باغی وسیع و مصفا، بر کنارۀ کشف رود و در حاشیۀ شمالی شهر مشهد واقع است. این مقبره دارای گنبدی به ارتفاع ۱۸ متر بر روی بنایی چهار ایوانی است. گنبد بنا دو پوششه و پوشیده از کاشی‌های زیبای فیروزه‌ای و درون بنا هم مزین به نقاشی‌های طلایی رنگ است.</a:t>
            </a:r>
          </a:p>
          <a:p>
            <a:pPr algn="r"/>
            <a:r>
              <a:rPr lang="fa-IR" sz="1300" dirty="0"/>
              <a:t>طرح آرامگاه در نمای بیرونی هشت ضلعی و در درون چهار ایوانی است. از انتهای ایوان‌های اضلاع بزرگ راهروهایی به درون باز شده‌اند. بر فراز بنا گنبد فیروزه‌ای رنگ قرار گرفته‌است که ارتفاع گنبد تا کف ۱۸ متر می‌باشد. از میان دیوار و پشت ایوان‌های چهارگانهٔ اصلی، چهار ورودی وجود دارد که به شاه‌نشین‌ها راه دارند و ورودی اصلی از یک ایوان بلند تشکیل گردیده‌است که در دو طاق‌نما در پایین و بالا ایجاد شده و در میان طاق‌نماها، در ورودی و پنجرهٔ مستطیل‌شکلی جاسازی گشته‌است همچنین نمای خارجی بنا نیز، از تزئینات جالب و چشمگیری برخوردار است که عمدهٔ تزئینات آن به صورت معقلی انجام شده‌است و تزئینات کاشی‌کاری در زیز ایوان نیز، به مجموعهٔ بنا جلوهٔ خاصی بخشیده‌است. </a:t>
            </a:r>
            <a:endParaRPr lang="en-US" sz="1300" dirty="0"/>
          </a:p>
        </p:txBody>
      </p:sp>
      <p:sp>
        <p:nvSpPr>
          <p:cNvPr id="7" name="Slide Number Placeholder 6">
            <a:extLst>
              <a:ext uri="{FF2B5EF4-FFF2-40B4-BE49-F238E27FC236}">
                <a16:creationId xmlns:a16="http://schemas.microsoft.com/office/drawing/2014/main" id="{9D716D5B-390B-4AAC-87F2-E043DD46F913}"/>
              </a:ext>
            </a:extLst>
          </p:cNvPr>
          <p:cNvSpPr>
            <a:spLocks noGrp="1"/>
          </p:cNvSpPr>
          <p:nvPr>
            <p:ph type="sldNum" sz="quarter" idx="18"/>
          </p:nvPr>
        </p:nvSpPr>
        <p:spPr/>
        <p:txBody>
          <a:bodyPr/>
          <a:lstStyle/>
          <a:p>
            <a:fld id="{8C2E478F-E849-4A8C-AF1F-CBCC78A7CBFA}" type="slidenum">
              <a:rPr lang="en-US" smtClean="0"/>
              <a:pPr/>
              <a:t>6</a:t>
            </a:fld>
            <a:endParaRPr lang="en-US" dirty="0"/>
          </a:p>
        </p:txBody>
      </p:sp>
    </p:spTree>
    <p:extLst>
      <p:ext uri="{BB962C8B-B14F-4D97-AF65-F5344CB8AC3E}">
        <p14:creationId xmlns:p14="http://schemas.microsoft.com/office/powerpoint/2010/main" val="1425851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A61766-96F3-4951-B599-D575C21D017E}"/>
              </a:ext>
            </a:extLst>
          </p:cNvPr>
          <p:cNvSpPr>
            <a:spLocks noGrp="1"/>
          </p:cNvSpPr>
          <p:nvPr>
            <p:ph sz="quarter" idx="16"/>
          </p:nvPr>
        </p:nvSpPr>
        <p:spPr/>
        <p:txBody>
          <a:bodyPr>
            <a:normAutofit fontScale="92500" lnSpcReduction="10000"/>
          </a:bodyPr>
          <a:lstStyle/>
          <a:p>
            <a:pPr algn="r">
              <a:lnSpc>
                <a:spcPct val="107000"/>
              </a:lnSpc>
              <a:spcAft>
                <a:spcPts val="800"/>
              </a:spcAft>
            </a:pPr>
            <a:r>
              <a:rPr lang="fa-IR" dirty="0"/>
              <a:t> </a:t>
            </a:r>
            <a:r>
              <a:rPr lang="fa-IR" sz="1800" dirty="0">
                <a:effectLst/>
                <a:latin typeface="Calibri" panose="020F0502020204030204" pitchFamily="34" charset="0"/>
                <a:ea typeface="Calibri" panose="020F0502020204030204" pitchFamily="34" charset="0"/>
                <a:cs typeface="Arial" panose="020B0604020202020204" pitchFamily="34" charset="0"/>
              </a:rPr>
              <a:t>رویال پارک سنگاپور</a:t>
            </a:r>
            <a:r>
              <a:rPr lang="ar-SA" sz="1800" dirty="0">
                <a:effectLst/>
                <a:latin typeface="Calibri" panose="020F0502020204030204" pitchFamily="34" charset="0"/>
                <a:ea typeface="Calibri" panose="020F0502020204030204" pitchFamily="34" charset="0"/>
                <a:cs typeface="Arial" panose="020B0604020202020204" pitchFamily="34" charset="0"/>
              </a:rPr>
              <a:t> با </a:t>
            </a:r>
            <a:r>
              <a:rPr lang="fa-IR" sz="1800" dirty="0">
                <a:effectLst/>
                <a:latin typeface="Calibri" panose="020F0502020204030204" pitchFamily="34" charset="0"/>
                <a:ea typeface="Calibri" panose="020F0502020204030204" pitchFamily="34" charset="0"/>
                <a:cs typeface="Arial" panose="020B0604020202020204" pitchFamily="34" charset="0"/>
              </a:rPr>
              <a:t>۳۶۷</a:t>
            </a:r>
            <a:r>
              <a:rPr lang="ar-SA" sz="1800" dirty="0">
                <a:effectLst/>
                <a:latin typeface="Calibri" panose="020F0502020204030204" pitchFamily="34" charset="0"/>
                <a:ea typeface="Calibri" panose="020F0502020204030204" pitchFamily="34" charset="0"/>
                <a:cs typeface="Arial" panose="020B0604020202020204" pitchFamily="34" charset="0"/>
              </a:rPr>
              <a:t> اتاق، اولین هتل در باغ سنگاپور به شمار می‌آید که شامل </a:t>
            </a:r>
            <a:r>
              <a:rPr lang="fa-IR" sz="1800" dirty="0">
                <a:effectLst/>
                <a:latin typeface="Calibri" panose="020F0502020204030204" pitchFamily="34" charset="0"/>
                <a:ea typeface="Calibri" panose="020F0502020204030204" pitchFamily="34" charset="0"/>
                <a:cs typeface="Arial" panose="020B0604020202020204" pitchFamily="34" charset="0"/>
              </a:rPr>
              <a:t>۱۵</a:t>
            </a:r>
            <a:r>
              <a:rPr lang="ar-SA" sz="1800" dirty="0">
                <a:effectLst/>
                <a:latin typeface="Calibri" panose="020F0502020204030204" pitchFamily="34" charset="0"/>
                <a:ea typeface="Calibri" panose="020F0502020204030204" pitchFamily="34" charset="0"/>
                <a:cs typeface="Arial" panose="020B0604020202020204" pitchFamily="34" charset="0"/>
              </a:rPr>
              <a:t> هزار متر مربع فضای سبز (</a:t>
            </a:r>
            <a:r>
              <a:rPr lang="fa-IR" sz="1800" dirty="0">
                <a:effectLst/>
                <a:latin typeface="Calibri" panose="020F0502020204030204" pitchFamily="34" charset="0"/>
                <a:ea typeface="Calibri" panose="020F0502020204030204" pitchFamily="34" charset="0"/>
                <a:cs typeface="Arial" panose="020B0604020202020204" pitchFamily="34" charset="0"/>
              </a:rPr>
              <a:t>۵۰</a:t>
            </a:r>
            <a:r>
              <a:rPr lang="ar-SA" sz="1800" dirty="0">
                <a:effectLst/>
                <a:latin typeface="Calibri" panose="020F0502020204030204" pitchFamily="34" charset="0"/>
                <a:ea typeface="Calibri" panose="020F0502020204030204" pitchFamily="34" charset="0"/>
                <a:cs typeface="Arial" panose="020B0604020202020204" pitchFamily="34" charset="0"/>
              </a:rPr>
              <a:t> گونه مختلف از گیاهان)، متشکل از باغ‌های طبیعی در طبقات بالای هتل، آبشارها و دیوارهای مزین به گلدان و گیاه، می‌شود. دیوارهایی که بیش از دو برابر کل منطقه زمینی هتل را تشکیل می‌دهند و در مقیاس بی سابقه‌ای در مرکز شهر ساخته شده‌اند .</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800" dirty="0">
                <a:effectLst/>
                <a:latin typeface="Calibri" panose="020F0502020204030204" pitchFamily="34" charset="0"/>
                <a:ea typeface="Calibri" panose="020F0502020204030204" pitchFamily="34" charset="0"/>
                <a:cs typeface="Arial" panose="020B0604020202020204" pitchFamily="34" charset="0"/>
              </a:rPr>
              <a:t>گونه‌های گیاهان در این هتل اعم از درختان سایه‌دار</a:t>
            </a:r>
            <a:r>
              <a:rPr lang="en-US" sz="1800" dirty="0">
                <a:effectLst/>
                <a:latin typeface="Calibri" panose="020F0502020204030204" pitchFamily="34" charset="0"/>
                <a:ea typeface="Calibri" panose="020F0502020204030204" pitchFamily="34" charset="0"/>
                <a:cs typeface="Arial" panose="020B0604020202020204" pitchFamily="34" charset="0"/>
              </a:rPr>
              <a:t> (shade trees)</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ar-SA" sz="1800" dirty="0">
                <a:effectLst/>
                <a:latin typeface="Arial" panose="020B0604020202020204" pitchFamily="34" charset="0"/>
                <a:ea typeface="Calibri" panose="020F0502020204030204" pitchFamily="34" charset="0"/>
                <a:cs typeface="Arial" panose="020B0604020202020204" pitchFamily="34" charset="0"/>
              </a:rPr>
              <a:t> نخل‌های بلند، گل‌های مختلف، درختچه‌های پربرگ و پیچک‌های آویزان در تمام دیوارها، تنوع زیستی شهر را تقویت می‌کنند.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800" dirty="0">
                <a:effectLst/>
                <a:latin typeface="Calibri" panose="020F0502020204030204" pitchFamily="34" charset="0"/>
                <a:ea typeface="Calibri" panose="020F0502020204030204" pitchFamily="34" charset="0"/>
                <a:cs typeface="Arial" panose="020B0604020202020204" pitchFamily="34" charset="0"/>
              </a:rPr>
              <a:t>فضای سبز وسیع، گرما را به خود جذب و برای سطوح گرم، ایجاد سایه می‌کند، فرآیند تعرق (یکی از تولیدات جانبی عمل فتوسنتز) را افزایش می‌دهد و در نهایت به بهبود کیفیت هوا منجر می‌شود.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800" dirty="0">
                <a:effectLst/>
                <a:latin typeface="Calibri" panose="020F0502020204030204" pitchFamily="34" charset="0"/>
                <a:ea typeface="Calibri" panose="020F0502020204030204" pitchFamily="34" charset="0"/>
                <a:cs typeface="Arial" panose="020B0604020202020204" pitchFamily="34" charset="0"/>
              </a:rPr>
              <a:t>امکانات جامع حفاظت از انرژی و آب شامل سنسورهای نور، باران و حرکت و همچنین برداشت از آب باران و استفاده از آب بازیافتی می‌شوند. مواد و مصالح طبیعی در طراحی هتل از جمله سنگریزه‌ها، روشنایی و چوب تیره، آب، خزه‌های سبز، فرش‌ها و شیشه استفاده شده‌اند.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3" name="Title 2">
            <a:extLst>
              <a:ext uri="{FF2B5EF4-FFF2-40B4-BE49-F238E27FC236}">
                <a16:creationId xmlns:a16="http://schemas.microsoft.com/office/drawing/2014/main" id="{7368062B-B2F1-4F52-AC82-D34AF8601900}"/>
              </a:ext>
            </a:extLst>
          </p:cNvPr>
          <p:cNvSpPr>
            <a:spLocks noGrp="1"/>
          </p:cNvSpPr>
          <p:nvPr>
            <p:ph type="title"/>
          </p:nvPr>
        </p:nvSpPr>
        <p:spPr/>
        <p:txBody>
          <a:bodyPr/>
          <a:lstStyle/>
          <a:p>
            <a:r>
              <a:rPr lang="fa-IR" dirty="0"/>
              <a:t>رویال پارک سنگاپور</a:t>
            </a:r>
            <a:br>
              <a:rPr lang="fa-IR" dirty="0"/>
            </a:br>
            <a:r>
              <a:rPr lang="fa-IR" dirty="0"/>
              <a:t>(ساختمان سبز)</a:t>
            </a:r>
            <a:endParaRPr lang="en-US" dirty="0"/>
          </a:p>
        </p:txBody>
      </p:sp>
      <p:pic>
        <p:nvPicPr>
          <p:cNvPr id="9" name="Content Placeholder 8">
            <a:extLst>
              <a:ext uri="{FF2B5EF4-FFF2-40B4-BE49-F238E27FC236}">
                <a16:creationId xmlns:a16="http://schemas.microsoft.com/office/drawing/2014/main" id="{79D9BA95-51E7-4A6F-9263-CD58E09A6701}"/>
              </a:ext>
            </a:extLst>
          </p:cNvPr>
          <p:cNvPicPr>
            <a:picLocks noGrp="1" noChangeAspect="1"/>
          </p:cNvPicPr>
          <p:nvPr>
            <p:ph idx="1"/>
          </p:nvPr>
        </p:nvPicPr>
        <p:blipFill>
          <a:blip r:embed="rId2"/>
          <a:stretch>
            <a:fillRect/>
          </a:stretch>
        </p:blipFill>
        <p:spPr>
          <a:xfrm>
            <a:off x="595884" y="1918010"/>
            <a:ext cx="4497520" cy="4293219"/>
          </a:xfrm>
        </p:spPr>
      </p:pic>
      <p:sp>
        <p:nvSpPr>
          <p:cNvPr id="6" name="Footer Placeholder 5">
            <a:extLst>
              <a:ext uri="{FF2B5EF4-FFF2-40B4-BE49-F238E27FC236}">
                <a16:creationId xmlns:a16="http://schemas.microsoft.com/office/drawing/2014/main" id="{8059A9FC-4943-4A3D-B024-BE6F4F5DC9D7}"/>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CB99BE26-295F-43FB-B92A-27BD11C5883D}"/>
              </a:ext>
            </a:extLst>
          </p:cNvPr>
          <p:cNvSpPr>
            <a:spLocks noGrp="1"/>
          </p:cNvSpPr>
          <p:nvPr>
            <p:ph type="sldNum" sz="quarter" idx="18"/>
          </p:nvPr>
        </p:nvSpPr>
        <p:spPr/>
        <p:txBody>
          <a:bodyPr/>
          <a:lstStyle/>
          <a:p>
            <a:fld id="{8C2E478F-E849-4A8C-AF1F-CBCC78A7CBFA}" type="slidenum">
              <a:rPr lang="en-US" smtClean="0"/>
              <a:pPr/>
              <a:t>7</a:t>
            </a:fld>
            <a:endParaRPr lang="en-US" dirty="0"/>
          </a:p>
        </p:txBody>
      </p:sp>
    </p:spTree>
    <p:extLst>
      <p:ext uri="{BB962C8B-B14F-4D97-AF65-F5344CB8AC3E}">
        <p14:creationId xmlns:p14="http://schemas.microsoft.com/office/powerpoint/2010/main" val="267227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197244-46D6-4DD3-AD07-CC01DC1DF7AF}"/>
              </a:ext>
            </a:extLst>
          </p:cNvPr>
          <p:cNvSpPr>
            <a:spLocks noGrp="1"/>
          </p:cNvSpPr>
          <p:nvPr>
            <p:ph sz="quarter" idx="16"/>
          </p:nvPr>
        </p:nvSpPr>
        <p:spPr/>
        <p:txBody>
          <a:bodyPr>
            <a:normAutofit fontScale="85000" lnSpcReduction="20000"/>
          </a:bodyPr>
          <a:lstStyle/>
          <a:p>
            <a:pPr algn="r">
              <a:lnSpc>
                <a:spcPct val="107000"/>
              </a:lnSpc>
              <a:spcAft>
                <a:spcPts val="800"/>
              </a:spcAft>
            </a:pPr>
            <a:r>
              <a:rPr lang="ar-SA" sz="1800" dirty="0">
                <a:effectLst/>
                <a:latin typeface="Calibri" panose="020F0502020204030204" pitchFamily="34" charset="0"/>
                <a:ea typeface="Calibri" panose="020F0502020204030204" pitchFamily="34" charset="0"/>
                <a:cs typeface="Arial" panose="020B0604020202020204" pitchFamily="34" charset="0"/>
              </a:rPr>
              <a:t>از ماه آگوست سال </a:t>
            </a:r>
            <a:r>
              <a:rPr lang="fa-IR" sz="1800" dirty="0">
                <a:effectLst/>
                <a:latin typeface="Calibri" panose="020F0502020204030204" pitchFamily="34" charset="0"/>
                <a:ea typeface="Calibri" panose="020F0502020204030204" pitchFamily="34" charset="0"/>
                <a:cs typeface="Arial" panose="020B0604020202020204" pitchFamily="34" charset="0"/>
              </a:rPr>
              <a:t>۲۰۱۸</a:t>
            </a:r>
            <a:r>
              <a:rPr lang="ar-SA" sz="1800" dirty="0">
                <a:effectLst/>
                <a:latin typeface="Calibri" panose="020F0502020204030204" pitchFamily="34" charset="0"/>
                <a:ea typeface="Calibri" panose="020F0502020204030204" pitchFamily="34" charset="0"/>
                <a:cs typeface="Arial" panose="020B0604020202020204" pitchFamily="34" charset="0"/>
              </a:rPr>
              <a:t>، این هتل، سیاست عدم استفاده از پلاستیک را در جلسات خود به کار گرفته است. آب آشامیدنی در خانه تصفیه و در بطری، ریخته و در بطری‌های شیشه‌ای قابل استفاده مجدد به مهمانان، ارائه می‌شود (شبیه آن‌هایی که در اتاق مهمانان از زمان افتتاح هتل در سال </a:t>
            </a:r>
            <a:r>
              <a:rPr lang="fa-IR" sz="1800" dirty="0">
                <a:effectLst/>
                <a:latin typeface="Calibri" panose="020F0502020204030204" pitchFamily="34" charset="0"/>
                <a:ea typeface="Calibri" panose="020F0502020204030204" pitchFamily="34" charset="0"/>
                <a:cs typeface="Arial" panose="020B0604020202020204" pitchFamily="34" charset="0"/>
              </a:rPr>
              <a:t>۲۰۱۳</a:t>
            </a:r>
            <a:r>
              <a:rPr lang="ar-SA" sz="1800" dirty="0">
                <a:effectLst/>
                <a:latin typeface="Calibri" panose="020F0502020204030204" pitchFamily="34" charset="0"/>
                <a:ea typeface="Calibri" panose="020F0502020204030204" pitchFamily="34" charset="0"/>
                <a:cs typeface="Arial" panose="020B0604020202020204" pitchFamily="34" charset="0"/>
              </a:rPr>
              <a:t>، وجود دارند). برای رویدادهای بزرگ‌تر از آب سردکن و شیرهای آب استفاده می‌شود.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800" dirty="0">
                <a:effectLst/>
                <a:latin typeface="Calibri" panose="020F0502020204030204" pitchFamily="34" charset="0"/>
                <a:ea typeface="Calibri" panose="020F0502020204030204" pitchFamily="34" charset="0"/>
                <a:cs typeface="Arial" panose="020B0604020202020204" pitchFamily="34" charset="0"/>
              </a:rPr>
              <a:t>لی کین سنگ گفت: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800" dirty="0">
                <a:effectLst/>
                <a:latin typeface="Calibri" panose="020F0502020204030204" pitchFamily="34" charset="0"/>
                <a:ea typeface="Calibri" panose="020F0502020204030204" pitchFamily="34" charset="0"/>
                <a:cs typeface="Arial" panose="020B0604020202020204" pitchFamily="34" charset="0"/>
              </a:rPr>
              <a:t>با الویت قرار دادن جایگزین‌های دوستدار محیط زیست و در جهت پایداری، نی‌های پلاستیکی از تمام رستوران‌ها و غذاخوری‌های ما حذف شده‌اند. ما به‌صورت کامل از دست نی‌ها خلاص شده‌ایم، اما اگر زمانی یکی از مهمانان ما به نی احتیاج داشته باشد، نی‌های کاغذی به آن‌ها داده می‌شود.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800" dirty="0">
                <a:effectLst/>
                <a:latin typeface="Calibri" panose="020F0502020204030204" pitchFamily="34" charset="0"/>
                <a:ea typeface="Calibri" panose="020F0502020204030204" pitchFamily="34" charset="0"/>
                <a:cs typeface="Arial" panose="020B0604020202020204" pitchFamily="34" charset="0"/>
              </a:rPr>
              <a:t>راهروهای در فضای آزاد با گیاهان ردیفی تزئین شده‌اند و چهار مسیر سرسبز به باغ‌های آسمانی در طبقات بالای هتل منتهی می‌شوند. بیش از </a:t>
            </a:r>
            <a:r>
              <a:rPr lang="fa-IR" sz="1800" dirty="0">
                <a:effectLst/>
                <a:latin typeface="Calibri" panose="020F0502020204030204" pitchFamily="34" charset="0"/>
                <a:ea typeface="Calibri" panose="020F0502020204030204" pitchFamily="34" charset="0"/>
                <a:cs typeface="Arial" panose="020B0604020202020204" pitchFamily="34" charset="0"/>
              </a:rPr>
              <a:t>۶۰</a:t>
            </a:r>
            <a:r>
              <a:rPr lang="ar-SA" sz="1800" dirty="0">
                <a:effectLst/>
                <a:latin typeface="Calibri" panose="020F0502020204030204" pitchFamily="34" charset="0"/>
                <a:ea typeface="Calibri" panose="020F0502020204030204" pitchFamily="34" charset="0"/>
                <a:cs typeface="Arial" panose="020B0604020202020204" pitchFamily="34" charset="0"/>
              </a:rPr>
              <a:t> درصد اتاقهای مهمانان با روشنایی طبیعی و هوای تازه، شما را به یاد فضای باغ می‌اندازند.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800" dirty="0">
                <a:effectLst/>
                <a:latin typeface="Calibri" panose="020F0502020204030204" pitchFamily="34" charset="0"/>
                <a:ea typeface="Calibri" panose="020F0502020204030204" pitchFamily="34" charset="0"/>
                <a:cs typeface="Arial" panose="020B0604020202020204" pitchFamily="34" charset="0"/>
              </a:rPr>
              <a:t>اولین باغ‌های آسمانی بدون استفاده از انرژی تجدیدناپذیر در سنگاپور، انرژی لازم خود را توسط صفحات انرژی خورشید، دریافت و با یک سیستم خودکار آبیاری و کوددهی نصب شده در تمامی محوطه‌های گیاهان، کار می‌کنند.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800" dirty="0">
                <a:effectLst/>
                <a:latin typeface="Calibri" panose="020F0502020204030204" pitchFamily="34" charset="0"/>
                <a:ea typeface="Calibri" panose="020F0502020204030204" pitchFamily="34" charset="0"/>
                <a:cs typeface="Arial" panose="020B0604020202020204" pitchFamily="34" charset="0"/>
              </a:rPr>
              <a:t>اتاق‌های مهمانان و سوئیت‌ها طوری طراحی شده‌اند که بیشترین نور طبیعی به آن‌ها بتابد. هر اتاق، شامل محصولات تماما طبیعی با کامپویزیت گرانیت بازیافت‌شده در وان‌های حمام، سینک‌ها و سرویس بهداشتی و سنگ و چوب در دیگر وسایل است. در تمام اتاق‌های مهمانان و البته در سراسر هتل، سطل‌های بازیافت زباله برای پلاستیک، شیشه، کاغذ و زباله تر وجود دارند.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3" name="Title 2">
            <a:extLst>
              <a:ext uri="{FF2B5EF4-FFF2-40B4-BE49-F238E27FC236}">
                <a16:creationId xmlns:a16="http://schemas.microsoft.com/office/drawing/2014/main" id="{05216996-297B-450F-A02B-B784B20A7BF8}"/>
              </a:ext>
            </a:extLst>
          </p:cNvPr>
          <p:cNvSpPr>
            <a:spLocks noGrp="1"/>
          </p:cNvSpPr>
          <p:nvPr>
            <p:ph type="title"/>
          </p:nvPr>
        </p:nvSpPr>
        <p:spPr/>
        <p:txBody>
          <a:bodyPr/>
          <a:lstStyle/>
          <a:p>
            <a:r>
              <a:rPr lang="fa-IR" dirty="0"/>
              <a:t>ادامه رویال پارک:</a:t>
            </a:r>
            <a:endParaRPr lang="en-US" dirty="0"/>
          </a:p>
        </p:txBody>
      </p:sp>
      <p:pic>
        <p:nvPicPr>
          <p:cNvPr id="9" name="Content Placeholder 8">
            <a:extLst>
              <a:ext uri="{FF2B5EF4-FFF2-40B4-BE49-F238E27FC236}">
                <a16:creationId xmlns:a16="http://schemas.microsoft.com/office/drawing/2014/main" id="{21046702-9CFD-4B19-BCF8-51EFAB22AEDF}"/>
              </a:ext>
            </a:extLst>
          </p:cNvPr>
          <p:cNvPicPr>
            <a:picLocks noGrp="1" noChangeAspect="1"/>
          </p:cNvPicPr>
          <p:nvPr>
            <p:ph idx="1"/>
          </p:nvPr>
        </p:nvPicPr>
        <p:blipFill>
          <a:blip r:embed="rId2"/>
          <a:stretch>
            <a:fillRect/>
          </a:stretch>
        </p:blipFill>
        <p:spPr>
          <a:xfrm>
            <a:off x="650587" y="1795347"/>
            <a:ext cx="4495012" cy="4206992"/>
          </a:xfrm>
        </p:spPr>
      </p:pic>
      <p:sp>
        <p:nvSpPr>
          <p:cNvPr id="6" name="Footer Placeholder 5">
            <a:extLst>
              <a:ext uri="{FF2B5EF4-FFF2-40B4-BE49-F238E27FC236}">
                <a16:creationId xmlns:a16="http://schemas.microsoft.com/office/drawing/2014/main" id="{4A3BCFA1-D183-4215-BC51-C1863636C0FD}"/>
              </a:ext>
            </a:extLst>
          </p:cNvPr>
          <p:cNvSpPr>
            <a:spLocks noGrp="1"/>
          </p:cNvSpPr>
          <p:nvPr>
            <p:ph type="ftr" sz="quarter" idx="17"/>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8E8336CB-4A75-4ADC-AB14-2EB18513E50D}"/>
              </a:ext>
            </a:extLst>
          </p:cNvPr>
          <p:cNvSpPr>
            <a:spLocks noGrp="1"/>
          </p:cNvSpPr>
          <p:nvPr>
            <p:ph type="sldNum" sz="quarter" idx="18"/>
          </p:nvPr>
        </p:nvSpPr>
        <p:spPr/>
        <p:txBody>
          <a:bodyPr/>
          <a:lstStyle/>
          <a:p>
            <a:fld id="{8C2E478F-E849-4A8C-AF1F-CBCC78A7CBFA}" type="slidenum">
              <a:rPr lang="en-US" smtClean="0"/>
              <a:pPr/>
              <a:t>8</a:t>
            </a:fld>
            <a:endParaRPr lang="en-US" dirty="0"/>
          </a:p>
        </p:txBody>
      </p:sp>
    </p:spTree>
    <p:extLst>
      <p:ext uri="{BB962C8B-B14F-4D97-AF65-F5344CB8AC3E}">
        <p14:creationId xmlns:p14="http://schemas.microsoft.com/office/powerpoint/2010/main" val="1081548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DA2162-3EA9-4C2C-9F80-F8D7957DD69F}"/>
              </a:ext>
            </a:extLst>
          </p:cNvPr>
          <p:cNvSpPr>
            <a:spLocks noGrp="1"/>
          </p:cNvSpPr>
          <p:nvPr>
            <p:ph type="ftr" sz="quarter" idx="14"/>
          </p:nvPr>
        </p:nvSpPr>
        <p:spPr/>
        <p:txBody>
          <a:bodyPr/>
          <a:lstStyle/>
          <a:p>
            <a:r>
              <a:rPr lang="en-US"/>
              <a:t>Add a Footer</a:t>
            </a:r>
            <a:endParaRPr lang="en-US" dirty="0"/>
          </a:p>
        </p:txBody>
      </p:sp>
      <p:sp>
        <p:nvSpPr>
          <p:cNvPr id="4" name="Text Placeholder 3">
            <a:extLst>
              <a:ext uri="{FF2B5EF4-FFF2-40B4-BE49-F238E27FC236}">
                <a16:creationId xmlns:a16="http://schemas.microsoft.com/office/drawing/2014/main" id="{B67CDD54-8F4F-4AC9-8C59-EDC20C389C7F}"/>
              </a:ext>
            </a:extLst>
          </p:cNvPr>
          <p:cNvSpPr>
            <a:spLocks noGrp="1"/>
          </p:cNvSpPr>
          <p:nvPr>
            <p:ph type="body" sz="half" idx="2"/>
          </p:nvPr>
        </p:nvSpPr>
        <p:spPr>
          <a:xfrm>
            <a:off x="957943" y="1520891"/>
            <a:ext cx="5676122" cy="4422710"/>
          </a:xfrm>
        </p:spPr>
        <p:txBody>
          <a:bodyPr/>
          <a:lstStyle/>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تعداد پله ها در ساختمان های مسکونی بین 20-16 عدد می باشد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اندازه کف پله می تواند از 22 تا 40 سانتی متر در نظر گرفته شود</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به فاصله عمودی کف پله های دو پله متوالی، ارتفاع پله گفته می شود. این ارتفاع در ساختمان های مختلف با توجه به نوع کاربری آن متفاوت است و اندازه آن از 12 تا 20 سانتی متر تغییر می کند</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 </a:t>
            </a:r>
            <a:r>
              <a:rPr lang="fa-IR" sz="1600" dirty="0">
                <a:effectLst/>
                <a:latin typeface="Calibri" panose="020F0502020204030204" pitchFamily="34" charset="0"/>
                <a:ea typeface="Calibri" panose="020F0502020204030204" pitchFamily="34" charset="0"/>
                <a:cs typeface="Arial" panose="020B0604020202020204" pitchFamily="34" charset="0"/>
              </a:rPr>
              <a:t>در ساختمان‌های 8 طبقه یا با طول مسـیر حرکـت 28 متـر و بیشـتر از کـف ورودی اصـلی بایـد حـداقل دو دسـتگاه آسانسور پیش‌بینی شود، حتی اگر از نظر محاسبات تعداد و ظرفیت، یک دستگاه آسانسور کفایت نماید</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algn="r">
              <a:lnSpc>
                <a:spcPct val="107000"/>
              </a:lnSpc>
              <a:spcAft>
                <a:spcPts val="800"/>
              </a:spcAft>
            </a:pPr>
            <a:r>
              <a:rPr lang="ar-SA" sz="1600" dirty="0">
                <a:effectLst/>
                <a:latin typeface="Calibri" panose="020F0502020204030204" pitchFamily="34" charset="0"/>
                <a:ea typeface="Calibri" panose="020F0502020204030204" pitchFamily="34" charset="0"/>
                <a:cs typeface="Arial" panose="020B0604020202020204" pitchFamily="34" charset="0"/>
              </a:rPr>
              <a:t>با توجه به متراژ زمینی که در آن آسانسور می‌خواهد قرار بگیرد، ضوابط نصب آسانسور در ساختمان ها متفاوت است. برای مثال جهت زمین­های بالای </a:t>
            </a:r>
            <a:r>
              <a:rPr lang="fa-IR" sz="1600" dirty="0">
                <a:effectLst/>
                <a:latin typeface="Calibri" panose="020F0502020204030204" pitchFamily="34" charset="0"/>
                <a:ea typeface="Calibri" panose="020F0502020204030204" pitchFamily="34" charset="0"/>
                <a:cs typeface="Arial" panose="020B0604020202020204" pitchFamily="34" charset="0"/>
              </a:rPr>
              <a:t>۲۰۰</a:t>
            </a:r>
            <a:r>
              <a:rPr lang="ar-SA" sz="1600" dirty="0">
                <a:effectLst/>
                <a:latin typeface="Calibri" panose="020F0502020204030204" pitchFamily="34" charset="0"/>
                <a:ea typeface="Calibri" panose="020F0502020204030204" pitchFamily="34" charset="0"/>
                <a:cs typeface="Arial" panose="020B0604020202020204" pitchFamily="34" charset="0"/>
              </a:rPr>
              <a:t> متر قانونی تصویب شده است، مبنی بر اینکه ابعاد داخلی آسانسور حداقل باید </a:t>
            </a:r>
            <a:r>
              <a:rPr lang="fa-IR" sz="1600" dirty="0">
                <a:effectLst/>
                <a:latin typeface="Calibri" panose="020F0502020204030204" pitchFamily="34" charset="0"/>
                <a:ea typeface="Calibri" panose="020F0502020204030204" pitchFamily="34" charset="0"/>
                <a:cs typeface="Arial" panose="020B0604020202020204" pitchFamily="34" charset="0"/>
              </a:rPr>
              <a:t>۱۶۰ </a:t>
            </a:r>
            <a:r>
              <a:rPr lang="ar-SA" sz="1600" dirty="0">
                <a:effectLst/>
                <a:latin typeface="Calibri" panose="020F0502020204030204" pitchFamily="34" charset="0"/>
                <a:ea typeface="Calibri" panose="020F0502020204030204" pitchFamily="34" charset="0"/>
                <a:cs typeface="Arial" panose="020B0604020202020204" pitchFamily="34" charset="0"/>
              </a:rPr>
              <a:t>در </a:t>
            </a:r>
            <a:r>
              <a:rPr lang="fa-IR" sz="1600" dirty="0">
                <a:effectLst/>
                <a:latin typeface="Calibri" panose="020F0502020204030204" pitchFamily="34" charset="0"/>
                <a:ea typeface="Calibri" panose="020F0502020204030204" pitchFamily="34" charset="0"/>
                <a:cs typeface="Arial" panose="020B0604020202020204" pitchFamily="34" charset="0"/>
              </a:rPr>
              <a:t>۲۰۰</a:t>
            </a:r>
            <a:r>
              <a:rPr lang="ar-SA" sz="1600" dirty="0">
                <a:effectLst/>
                <a:latin typeface="Calibri" panose="020F0502020204030204" pitchFamily="34" charset="0"/>
                <a:ea typeface="Calibri" panose="020F0502020204030204" pitchFamily="34" charset="0"/>
                <a:cs typeface="Arial" panose="020B0604020202020204" pitchFamily="34" charset="0"/>
              </a:rPr>
              <a:t> سانتی متر باشد</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5" name="Title 4">
            <a:extLst>
              <a:ext uri="{FF2B5EF4-FFF2-40B4-BE49-F238E27FC236}">
                <a16:creationId xmlns:a16="http://schemas.microsoft.com/office/drawing/2014/main" id="{15A3689D-A4FD-4494-AF2F-37910AD1D6F9}"/>
              </a:ext>
            </a:extLst>
          </p:cNvPr>
          <p:cNvSpPr>
            <a:spLocks noGrp="1"/>
          </p:cNvSpPr>
          <p:nvPr>
            <p:ph type="title"/>
          </p:nvPr>
        </p:nvSpPr>
        <p:spPr>
          <a:xfrm>
            <a:off x="1592424" y="424746"/>
            <a:ext cx="5138057" cy="979308"/>
          </a:xfrm>
        </p:spPr>
        <p:txBody>
          <a:bodyPr/>
          <a:lstStyle/>
          <a:p>
            <a:r>
              <a:rPr lang="fa-IR" dirty="0"/>
              <a:t>برخی از ضوابط:</a:t>
            </a:r>
            <a:endParaRPr lang="en-US" dirty="0"/>
          </a:p>
        </p:txBody>
      </p:sp>
      <p:sp>
        <p:nvSpPr>
          <p:cNvPr id="6" name="Slide Number Placeholder 5">
            <a:extLst>
              <a:ext uri="{FF2B5EF4-FFF2-40B4-BE49-F238E27FC236}">
                <a16:creationId xmlns:a16="http://schemas.microsoft.com/office/drawing/2014/main" id="{D88FC6DB-C08D-4BED-ACB5-11083342AF7C}"/>
              </a:ext>
            </a:extLst>
          </p:cNvPr>
          <p:cNvSpPr>
            <a:spLocks noGrp="1"/>
          </p:cNvSpPr>
          <p:nvPr>
            <p:ph type="sldNum" sz="quarter" idx="15"/>
          </p:nvPr>
        </p:nvSpPr>
        <p:spPr/>
        <p:txBody>
          <a:bodyPr/>
          <a:lstStyle/>
          <a:p>
            <a:fld id="{8C2E478F-E849-4A8C-AF1F-CBCC78A7CBFA}" type="slidenum">
              <a:rPr lang="en-US" smtClean="0"/>
              <a:pPr/>
              <a:t>9</a:t>
            </a:fld>
            <a:endParaRPr lang="en-US" dirty="0"/>
          </a:p>
        </p:txBody>
      </p:sp>
    </p:spTree>
    <p:extLst>
      <p:ext uri="{BB962C8B-B14F-4D97-AF65-F5344CB8AC3E}">
        <p14:creationId xmlns:p14="http://schemas.microsoft.com/office/powerpoint/2010/main" val="2794685623"/>
      </p:ext>
    </p:extLst>
  </p:cSld>
  <p:clrMapOvr>
    <a:masterClrMapping/>
  </p:clrMapOvr>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Dark modernist presentation_mlw -v2" id="{02C8D846-7DC8-4EFF-94D8-823DF779E3A7}" vid="{402D83F6-A512-43E7-B905-390BB489C0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834546-CF5A-40F0-B105-33C88EC059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1340EA-4D3D-470F-B5D6-C0F62307940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6A0F1FB-B1B3-48EC-BFEE-FC0094A34C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Dark modernist presentation</Template>
  <TotalTime>1070</TotalTime>
  <Words>2152</Words>
  <Application>Microsoft Office PowerPoint</Application>
  <PresentationFormat>Widescreen</PresentationFormat>
  <Paragraphs>226</Paragraphs>
  <Slides>33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Symbol</vt:lpstr>
      <vt:lpstr>Times New Roman</vt:lpstr>
      <vt:lpstr>Wingdings</vt:lpstr>
      <vt:lpstr>Office Theme</vt:lpstr>
      <vt:lpstr>In the name of god  </vt:lpstr>
      <vt:lpstr>مجتمع مسکونی برای قشر نویسنده و محقق و هرکسی که دغدغه اش مطالعه است! </vt:lpstr>
      <vt:lpstr> </vt:lpstr>
      <vt:lpstr> </vt:lpstr>
      <vt:lpstr> فرهنگ سرای خاوران :</vt:lpstr>
      <vt:lpstr>آرامگاه خواجه ربیع:</vt:lpstr>
      <vt:lpstr>رویال پارک سنگاپور (ساختمان سبز)</vt:lpstr>
      <vt:lpstr>ادامه رویال پارک:</vt:lpstr>
      <vt:lpstr>برخی از ضوابط:</vt:lpstr>
      <vt:lpstr>برخی از ضوابط:</vt:lpstr>
      <vt:lpstr>برخی از ضوابط: </vt:lpstr>
      <vt:lpstr>Title</vt:lpstr>
      <vt:lpstr>PowerPoint Presentation</vt:lpstr>
      <vt:lpstr> نمودار حبابی:</vt:lpstr>
      <vt:lpstr>نمودار حبابی:</vt:lpstr>
      <vt:lpstr>سایت پلان:</vt:lpstr>
      <vt:lpstr>لابی مجتمع:</vt:lpstr>
      <vt:lpstr>پلان فضا های مشا در لابی: </vt:lpstr>
      <vt:lpstr>:gameپلان </vt:lpstr>
      <vt:lpstr>پارکینگ</vt:lpstr>
      <vt:lpstr>پلان طبقات:</vt:lpstr>
      <vt:lpstr>پلان واحد ها:</vt:lpstr>
      <vt:lpstr>پلان واحد ها:</vt:lpstr>
      <vt:lpstr>  پلان اجزای خانه:</vt:lpstr>
      <vt:lpstr>پلان اجزای خانه:</vt:lpstr>
      <vt:lpstr>پلان اجزای خانه:</vt:lpstr>
      <vt:lpstr>پلان اجزای خانه:</vt:lpstr>
      <vt:lpstr>پلان اجزای خانه:</vt:lpstr>
      <vt:lpstr>نما1:</vt:lpstr>
      <vt:lpstr>نما2:</vt:lpstr>
      <vt:lpstr>:A-Aمقطع </vt:lpstr>
      <vt:lpstr>:B-Bمقطع</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the name of god  </dc:title>
  <dc:creator>ASUS</dc:creator>
  <cp:lastModifiedBy>ASUS</cp:lastModifiedBy>
  <cp:revision>5</cp:revision>
  <dcterms:created xsi:type="dcterms:W3CDTF">2022-02-01T14:02:47Z</dcterms:created>
  <dcterms:modified xsi:type="dcterms:W3CDTF">2024-02-15T16:54:15Z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